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1" r:id="rId5"/>
    <p:sldId id="259" r:id="rId6"/>
    <p:sldId id="262" r:id="rId7"/>
    <p:sldId id="263" r:id="rId8"/>
    <p:sldId id="271" r:id="rId9"/>
    <p:sldId id="265" r:id="rId10"/>
    <p:sldId id="269" r:id="rId11"/>
    <p:sldId id="272" r:id="rId12"/>
    <p:sldId id="268" r:id="rId13"/>
    <p:sldId id="266" r:id="rId14"/>
    <p:sldId id="274" r:id="rId15"/>
    <p:sldId id="275" r:id="rId16"/>
    <p:sldId id="276" r:id="rId17"/>
    <p:sldId id="267" r:id="rId18"/>
    <p:sldId id="278" r:id="rId19"/>
    <p:sldId id="273" r:id="rId20"/>
    <p:sldId id="277" r:id="rId21"/>
    <p:sldId id="280" r:id="rId22"/>
    <p:sldId id="279" r:id="rId23"/>
    <p:sldId id="282" r:id="rId24"/>
    <p:sldId id="283" r:id="rId25"/>
    <p:sldId id="285" r:id="rId26"/>
    <p:sldId id="284" r:id="rId27"/>
    <p:sldId id="286" r:id="rId28"/>
    <p:sldId id="287" r:id="rId29"/>
    <p:sldId id="289" r:id="rId30"/>
    <p:sldId id="290" r:id="rId31"/>
    <p:sldId id="291" r:id="rId32"/>
    <p:sldId id="292" r:id="rId33"/>
    <p:sldId id="293" r:id="rId34"/>
    <p:sldId id="294" r:id="rId35"/>
    <p:sldId id="295" r:id="rId36"/>
    <p:sldId id="264" r:id="rId37"/>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741"/>
  </p:normalViewPr>
  <p:slideViewPr>
    <p:cSldViewPr snapToGrid="0" snapToObjects="1">
      <p:cViewPr varScale="1">
        <p:scale>
          <a:sx n="114" d="100"/>
          <a:sy n="114" d="100"/>
        </p:scale>
        <p:origin x="43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GB"/>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3/5/2021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GB"/>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3/5/2021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3/5/2021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ustlii.edu.au/cgi-bin/viewdoc/au/legis/nsw/consol_act/cla2002161/s5c.html" TargetMode="External"/><Relationship Id="rId2" Type="http://schemas.openxmlformats.org/officeDocument/2006/relationships/hyperlink" Target="http://www.austlii.edu.au/cgi-bin/viewdoc/au/legis/nsw/consol_act/cla2002161/s5b.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BB869-499A-BF45-8A87-720DDE59FCD0}"/>
              </a:ext>
            </a:extLst>
          </p:cNvPr>
          <p:cNvSpPr>
            <a:spLocks noGrp="1"/>
          </p:cNvSpPr>
          <p:nvPr>
            <p:ph type="ctrTitle"/>
          </p:nvPr>
        </p:nvSpPr>
        <p:spPr/>
        <p:txBody>
          <a:bodyPr>
            <a:normAutofit/>
          </a:bodyPr>
          <a:lstStyle/>
          <a:p>
            <a:r>
              <a:rPr lang="en-US" sz="4800" dirty="0"/>
              <a:t>Anatomy of A Claim</a:t>
            </a:r>
            <a:endParaRPr lang="en-US" sz="4800" i="1" dirty="0"/>
          </a:p>
        </p:txBody>
      </p:sp>
      <p:sp>
        <p:nvSpPr>
          <p:cNvPr id="3" name="Subtitle 2">
            <a:extLst>
              <a:ext uri="{FF2B5EF4-FFF2-40B4-BE49-F238E27FC236}">
                <a16:creationId xmlns:a16="http://schemas.microsoft.com/office/drawing/2014/main" id="{104342D4-2831-594B-98DA-62D6BF58BCAF}"/>
              </a:ext>
            </a:extLst>
          </p:cNvPr>
          <p:cNvSpPr>
            <a:spLocks noGrp="1"/>
          </p:cNvSpPr>
          <p:nvPr>
            <p:ph type="subTitle" idx="1"/>
          </p:nvPr>
        </p:nvSpPr>
        <p:spPr/>
        <p:txBody>
          <a:bodyPr/>
          <a:lstStyle/>
          <a:p>
            <a:r>
              <a:rPr lang="en-US" cap="none" dirty="0"/>
              <a:t>Petros </a:t>
            </a:r>
            <a:r>
              <a:rPr lang="en-US" cap="none" dirty="0" err="1"/>
              <a:t>Macarounas</a:t>
            </a:r>
            <a:endParaRPr lang="en-US" cap="none" dirty="0"/>
          </a:p>
          <a:p>
            <a:r>
              <a:rPr lang="en-US" cap="none" dirty="0"/>
              <a:t>Frederick Jordan Chambers</a:t>
            </a:r>
          </a:p>
        </p:txBody>
      </p:sp>
    </p:spTree>
    <p:extLst>
      <p:ext uri="{BB962C8B-B14F-4D97-AF65-F5344CB8AC3E}">
        <p14:creationId xmlns:p14="http://schemas.microsoft.com/office/powerpoint/2010/main" val="1603202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62A6C-6512-C74B-A050-0B366CE6417F}"/>
              </a:ext>
            </a:extLst>
          </p:cNvPr>
          <p:cNvSpPr>
            <a:spLocks noGrp="1"/>
          </p:cNvSpPr>
          <p:nvPr>
            <p:ph type="title"/>
          </p:nvPr>
        </p:nvSpPr>
        <p:spPr/>
        <p:txBody>
          <a:bodyPr/>
          <a:lstStyle/>
          <a:p>
            <a:r>
              <a:rPr lang="en-US" dirty="0"/>
              <a:t>Risk of HARM - </a:t>
            </a:r>
            <a:r>
              <a:rPr lang="en-US" i="1" dirty="0"/>
              <a:t>Uniting</a:t>
            </a:r>
          </a:p>
        </p:txBody>
      </p:sp>
      <p:sp>
        <p:nvSpPr>
          <p:cNvPr id="3" name="Content Placeholder 2">
            <a:extLst>
              <a:ext uri="{FF2B5EF4-FFF2-40B4-BE49-F238E27FC236}">
                <a16:creationId xmlns:a16="http://schemas.microsoft.com/office/drawing/2014/main" id="{A2C3A572-EF4C-8F41-AC26-4AB5F97EA518}"/>
              </a:ext>
            </a:extLst>
          </p:cNvPr>
          <p:cNvSpPr>
            <a:spLocks noGrp="1"/>
          </p:cNvSpPr>
          <p:nvPr>
            <p:ph idx="1"/>
          </p:nvPr>
        </p:nvSpPr>
        <p:spPr/>
        <p:txBody>
          <a:bodyPr/>
          <a:lstStyle/>
          <a:p>
            <a:r>
              <a:rPr lang="en-US" dirty="0"/>
              <a:t>At [105] Leeming JA considered that each of the sub-paragraphs of s5B </a:t>
            </a:r>
            <a:r>
              <a:rPr lang="en-US" u="sng" dirty="0"/>
              <a:t>must be considered by a court</a:t>
            </a:r>
            <a:r>
              <a:rPr lang="en-US" dirty="0"/>
              <a:t> before a defendant is found negligent. s5B(1) contains conditions to liability and s5B(2) contains a list of non-exhaustive but mandatory considerations that the court must have regard to.</a:t>
            </a:r>
          </a:p>
          <a:p>
            <a:r>
              <a:rPr lang="en-US" dirty="0"/>
              <a:t>At [107] Leeming JA cited the words of Meagher JA in </a:t>
            </a:r>
            <a:r>
              <a:rPr lang="en-US" i="1" dirty="0" err="1"/>
              <a:t>Garzo</a:t>
            </a:r>
            <a:r>
              <a:rPr lang="en-US" i="1" dirty="0"/>
              <a:t> </a:t>
            </a:r>
            <a:r>
              <a:rPr lang="en-US" dirty="0"/>
              <a:t>at [22] noted earlier</a:t>
            </a:r>
          </a:p>
          <a:p>
            <a:endParaRPr lang="en-US" dirty="0"/>
          </a:p>
          <a:p>
            <a:endParaRPr lang="en-US" dirty="0"/>
          </a:p>
        </p:txBody>
      </p:sp>
    </p:spTree>
    <p:extLst>
      <p:ext uri="{BB962C8B-B14F-4D97-AF65-F5344CB8AC3E}">
        <p14:creationId xmlns:p14="http://schemas.microsoft.com/office/powerpoint/2010/main" val="1585121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62A6C-6512-C74B-A050-0B366CE6417F}"/>
              </a:ext>
            </a:extLst>
          </p:cNvPr>
          <p:cNvSpPr>
            <a:spLocks noGrp="1"/>
          </p:cNvSpPr>
          <p:nvPr>
            <p:ph type="title"/>
          </p:nvPr>
        </p:nvSpPr>
        <p:spPr/>
        <p:txBody>
          <a:bodyPr/>
          <a:lstStyle/>
          <a:p>
            <a:r>
              <a:rPr lang="en-US" dirty="0"/>
              <a:t>Risk of HARM - </a:t>
            </a:r>
            <a:r>
              <a:rPr lang="en-US" i="1" dirty="0"/>
              <a:t>Uniting</a:t>
            </a:r>
          </a:p>
        </p:txBody>
      </p:sp>
      <p:sp>
        <p:nvSpPr>
          <p:cNvPr id="3" name="Content Placeholder 2">
            <a:extLst>
              <a:ext uri="{FF2B5EF4-FFF2-40B4-BE49-F238E27FC236}">
                <a16:creationId xmlns:a16="http://schemas.microsoft.com/office/drawing/2014/main" id="{A2C3A572-EF4C-8F41-AC26-4AB5F97EA518}"/>
              </a:ext>
            </a:extLst>
          </p:cNvPr>
          <p:cNvSpPr>
            <a:spLocks noGrp="1"/>
          </p:cNvSpPr>
          <p:nvPr>
            <p:ph idx="1"/>
          </p:nvPr>
        </p:nvSpPr>
        <p:spPr/>
        <p:txBody>
          <a:bodyPr>
            <a:normAutofit fontScale="70000" lnSpcReduction="20000"/>
          </a:bodyPr>
          <a:lstStyle/>
          <a:p>
            <a:r>
              <a:rPr lang="en-US" dirty="0"/>
              <a:t>At [118] – [119] Leeming JA observed:</a:t>
            </a:r>
          </a:p>
          <a:p>
            <a:pPr marL="0" indent="0">
              <a:buNone/>
            </a:pPr>
            <a:r>
              <a:rPr lang="en-AU" dirty="0"/>
              <a:t>	[118] It is clear that the risk is not to be confined to the precise set of circumstances which are alleged to have 	occurred, although it must encompass those circumstances. It has been said, in my view correctly, that the “proper 	identification of the risk can be difficult, if not problematic”: </a:t>
            </a:r>
            <a:r>
              <a:rPr lang="en-AU" i="1" dirty="0"/>
              <a:t>Erickson v Bagley </a:t>
            </a:r>
            <a:r>
              <a:rPr lang="en-AU" dirty="0"/>
              <a:t>[2015] VSCA 220 at [33]. That is not to 	say that the problems need be insuperable. …</a:t>
            </a:r>
          </a:p>
          <a:p>
            <a:pPr marL="0" indent="0">
              <a:buNone/>
            </a:pPr>
            <a:r>
              <a:rPr lang="en-AU" dirty="0"/>
              <a:t>	[119] …It is unrealistic to expect there to be a single canonically “right” characterisation of the risk of harm. When 	</a:t>
            </a:r>
            <a:r>
              <a:rPr lang="en-AU" dirty="0" err="1"/>
              <a:t>Gummow</a:t>
            </a:r>
            <a:r>
              <a:rPr lang="en-AU" dirty="0"/>
              <a:t> J said in </a:t>
            </a:r>
            <a:r>
              <a:rPr lang="en-AU" i="1" dirty="0" err="1"/>
              <a:t>Dederer</a:t>
            </a:r>
            <a:r>
              <a:rPr lang="en-AU" i="1" dirty="0"/>
              <a:t> </a:t>
            </a:r>
            <a:r>
              <a:rPr lang="en-AU" dirty="0"/>
              <a:t>at [59] that “it is only through the correct identification of the risk that one can assess 	what a reasonable response to that risk would be”, I do not understand his Honour to have been contending that 	there was </a:t>
            </a:r>
            <a:r>
              <a:rPr lang="en-AU" i="1" dirty="0"/>
              <a:t>only one “</a:t>
            </a:r>
            <a:r>
              <a:rPr lang="en-AU" dirty="0"/>
              <a:t>correct” formulation of the risk of harm, as opposed to emphasising the important fact that 	achieving the appropriate level of generality or particularity is vital. </a:t>
            </a:r>
            <a:r>
              <a:rPr lang="en-AU" u="sng" dirty="0"/>
              <a:t>One clear indication of the fact that there may be </a:t>
            </a:r>
            <a:r>
              <a:rPr lang="en-AU" dirty="0"/>
              <a:t>	</a:t>
            </a:r>
            <a:r>
              <a:rPr lang="en-AU" u="sng" dirty="0"/>
              <a:t>a variety of formulations emerges from the fact that trial judges and appellate courts reaching the same result have, on </a:t>
            </a:r>
            <a:r>
              <a:rPr lang="en-AU" dirty="0"/>
              <a:t>	</a:t>
            </a:r>
            <a:r>
              <a:rPr lang="en-AU" u="sng" dirty="0"/>
              <a:t>occasion, formulated the risk differently. </a:t>
            </a:r>
            <a:r>
              <a:rPr lang="en-AU" dirty="0"/>
              <a:t>That is unsurprising; the Act is in very general terms.</a:t>
            </a:r>
          </a:p>
          <a:p>
            <a:pPr marL="0" indent="0">
              <a:buNone/>
            </a:pPr>
            <a:r>
              <a:rPr lang="en-AU" dirty="0"/>
              <a:t>	(</a:t>
            </a:r>
            <a:r>
              <a:rPr lang="en-AU" u="sng" dirty="0"/>
              <a:t>Emphasis Added)</a:t>
            </a:r>
          </a:p>
        </p:txBody>
      </p:sp>
    </p:spTree>
    <p:extLst>
      <p:ext uri="{BB962C8B-B14F-4D97-AF65-F5344CB8AC3E}">
        <p14:creationId xmlns:p14="http://schemas.microsoft.com/office/powerpoint/2010/main" val="3862034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DEAB3-C87D-C547-A224-A6670715760A}"/>
              </a:ext>
            </a:extLst>
          </p:cNvPr>
          <p:cNvSpPr>
            <a:spLocks noGrp="1"/>
          </p:cNvSpPr>
          <p:nvPr>
            <p:ph type="title"/>
          </p:nvPr>
        </p:nvSpPr>
        <p:spPr/>
        <p:txBody>
          <a:bodyPr/>
          <a:lstStyle/>
          <a:p>
            <a:r>
              <a:rPr lang="en-US" dirty="0"/>
              <a:t>RISK OF HARM – </a:t>
            </a:r>
            <a:r>
              <a:rPr lang="en-US" i="1" dirty="0" err="1"/>
              <a:t>Menz</a:t>
            </a:r>
            <a:r>
              <a:rPr lang="en-US" i="1" dirty="0"/>
              <a:t>  v  Wagga Wagga Show Society </a:t>
            </a:r>
            <a:r>
              <a:rPr lang="en-US" dirty="0"/>
              <a:t>[2020] NSWCA 65</a:t>
            </a:r>
          </a:p>
        </p:txBody>
      </p:sp>
      <p:sp>
        <p:nvSpPr>
          <p:cNvPr id="3" name="Content Placeholder 2">
            <a:extLst>
              <a:ext uri="{FF2B5EF4-FFF2-40B4-BE49-F238E27FC236}">
                <a16:creationId xmlns:a16="http://schemas.microsoft.com/office/drawing/2014/main" id="{9D6D8C2B-64E5-E746-9399-A516B2EEC4DB}"/>
              </a:ext>
            </a:extLst>
          </p:cNvPr>
          <p:cNvSpPr>
            <a:spLocks noGrp="1"/>
          </p:cNvSpPr>
          <p:nvPr>
            <p:ph idx="1"/>
          </p:nvPr>
        </p:nvSpPr>
        <p:spPr/>
        <p:txBody>
          <a:bodyPr>
            <a:normAutofit fontScale="77500" lnSpcReduction="20000"/>
          </a:bodyPr>
          <a:lstStyle/>
          <a:p>
            <a:r>
              <a:rPr lang="en-US" dirty="0"/>
              <a:t>Leeming JA (with whom Payne and White JJA agreed) observed the following at [49]:</a:t>
            </a:r>
          </a:p>
          <a:p>
            <a:pPr marL="0" indent="0">
              <a:buNone/>
            </a:pPr>
            <a:r>
              <a:rPr lang="en-US" dirty="0"/>
              <a:t>	…The </a:t>
            </a:r>
            <a:r>
              <a:rPr lang="en-US" i="1" dirty="0"/>
              <a:t>Civil Liability Act </a:t>
            </a:r>
            <a:r>
              <a:rPr lang="en-US" dirty="0"/>
              <a:t>makes the specification of the risk of harm important </a:t>
            </a:r>
            <a:r>
              <a:rPr lang="en-US" i="1" dirty="0"/>
              <a:t>in every case</a:t>
            </a:r>
            <a:r>
              <a:rPr lang="en-US" dirty="0"/>
              <a:t>. That applies 	at the threshold in every case in which a failure to take reasonable care is alleged, by reason of three 	mandatory matters in s5B(1) that a plaintiff must establish, and the four matters in s5B(2) which a 	court is required to consider, </a:t>
            </a:r>
            <a:r>
              <a:rPr lang="en-US" i="1" dirty="0"/>
              <a:t>all of which</a:t>
            </a:r>
            <a:r>
              <a:rPr lang="en-US" dirty="0"/>
              <a:t> are addressed to a ‘risk of harm.’ Four of the seven matters 	invoke a risk of harm in terms, while the other three, s5b(1)(c) and s5B(2)(a) and (b), deal with taking 	precautions against a risk and the consequences of failing to do so, which cannot be assessed without 	regard to the risk. The importance of identifying a risk of harm has been stressed in, inter alia, </a:t>
            </a:r>
            <a:r>
              <a:rPr lang="en-US" i="1" dirty="0" err="1"/>
              <a:t>Garzo</a:t>
            </a:r>
            <a:r>
              <a:rPr lang="en-US" i="1" dirty="0"/>
              <a:t> v 	Liverpool/Campbelltown Christian School </a:t>
            </a:r>
            <a:r>
              <a:rPr lang="en-US" dirty="0"/>
              <a:t>[2012] NSWCA 151 at [22]; </a:t>
            </a:r>
            <a:r>
              <a:rPr lang="en-US" i="1" dirty="0"/>
              <a:t>Port Macquarie Hastings Council v 	Mooney </a:t>
            </a:r>
            <a:r>
              <a:rPr lang="en-US" dirty="0"/>
              <a:t>[2014] NSWCA 156 at [52]; </a:t>
            </a:r>
            <a:r>
              <a:rPr lang="en-US" i="1" dirty="0"/>
              <a:t>Uniting Church and Australia Property Trust (NSW) v Miller </a:t>
            </a:r>
            <a:r>
              <a:rPr lang="en-US" dirty="0"/>
              <a:t>[2015] 	NSWCA 320 at [102] – [107]; Nepean Blue Mountains Local Health District v Starkey [2016] 	NSWCA 114 at [87]; </a:t>
            </a:r>
            <a:r>
              <a:rPr lang="en-US" dirty="0" err="1"/>
              <a:t>Fairall</a:t>
            </a:r>
            <a:r>
              <a:rPr lang="en-US" dirty="0"/>
              <a:t> v Hobbs [2017] NSWCA 82; 347 ALR 151 at [74] – [76] and Coles 	Supermarkets Australia Pty </a:t>
            </a:r>
            <a:r>
              <a:rPr lang="en-US" dirty="0" err="1"/>
              <a:t>Limted</a:t>
            </a:r>
            <a:r>
              <a:rPr lang="en-US" dirty="0"/>
              <a:t> v Bridge [2018] NSWCA 183 at [20] – [22];</a:t>
            </a:r>
            <a:endParaRPr lang="en-US" i="1" dirty="0"/>
          </a:p>
          <a:p>
            <a:endParaRPr lang="en-US" dirty="0"/>
          </a:p>
          <a:p>
            <a:pPr marL="0" indent="0">
              <a:buNone/>
            </a:pPr>
            <a:endParaRPr lang="en-US" dirty="0"/>
          </a:p>
        </p:txBody>
      </p:sp>
    </p:spTree>
    <p:extLst>
      <p:ext uri="{BB962C8B-B14F-4D97-AF65-F5344CB8AC3E}">
        <p14:creationId xmlns:p14="http://schemas.microsoft.com/office/powerpoint/2010/main" val="1406299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F3AD5-442F-C340-8B80-2A9092774998}"/>
              </a:ext>
            </a:extLst>
          </p:cNvPr>
          <p:cNvSpPr>
            <a:spLocks noGrp="1"/>
          </p:cNvSpPr>
          <p:nvPr>
            <p:ph type="title"/>
          </p:nvPr>
        </p:nvSpPr>
        <p:spPr/>
        <p:txBody>
          <a:bodyPr/>
          <a:lstStyle/>
          <a:p>
            <a:r>
              <a:rPr lang="en-US" dirty="0"/>
              <a:t>RISK OF HARM – Practical Steps</a:t>
            </a:r>
          </a:p>
        </p:txBody>
      </p:sp>
      <p:sp>
        <p:nvSpPr>
          <p:cNvPr id="3" name="Content Placeholder 2">
            <a:extLst>
              <a:ext uri="{FF2B5EF4-FFF2-40B4-BE49-F238E27FC236}">
                <a16:creationId xmlns:a16="http://schemas.microsoft.com/office/drawing/2014/main" id="{FC3CB5EC-79EB-4542-B8DF-A10F64D11F6B}"/>
              </a:ext>
            </a:extLst>
          </p:cNvPr>
          <p:cNvSpPr>
            <a:spLocks noGrp="1"/>
          </p:cNvSpPr>
          <p:nvPr>
            <p:ph idx="1"/>
          </p:nvPr>
        </p:nvSpPr>
        <p:spPr/>
        <p:txBody>
          <a:bodyPr>
            <a:normAutofit lnSpcReduction="10000"/>
          </a:bodyPr>
          <a:lstStyle/>
          <a:p>
            <a:r>
              <a:rPr lang="en-US" dirty="0"/>
              <a:t>This is very simple- you must plead the risk of harm (Note comments of </a:t>
            </a:r>
            <a:r>
              <a:rPr lang="en-US" dirty="0" err="1"/>
              <a:t>Garling</a:t>
            </a:r>
            <a:r>
              <a:rPr lang="en-US" dirty="0"/>
              <a:t> J at first instance in </a:t>
            </a:r>
            <a:r>
              <a:rPr lang="en-US" i="1" dirty="0" err="1"/>
              <a:t>Garzo</a:t>
            </a:r>
            <a:r>
              <a:rPr lang="en-US" dirty="0"/>
              <a:t>).</a:t>
            </a:r>
          </a:p>
          <a:p>
            <a:r>
              <a:rPr lang="en-US" dirty="0"/>
              <a:t>When you take initial instructions from a client your mind should be turning then and there to what the risk of harm is. </a:t>
            </a:r>
          </a:p>
          <a:p>
            <a:r>
              <a:rPr lang="en-US" dirty="0"/>
              <a:t>The identification of the risk of harm </a:t>
            </a:r>
            <a:r>
              <a:rPr lang="en-US" b="1" u="sng" dirty="0"/>
              <a:t>THEN</a:t>
            </a:r>
            <a:r>
              <a:rPr lang="en-US" dirty="0"/>
              <a:t> permits the consideration of a reasonable response to the risk of harm from a reasonable person in the position of the defendant. </a:t>
            </a:r>
          </a:p>
          <a:p>
            <a:r>
              <a:rPr lang="en-US" dirty="0"/>
              <a:t>Brief early – get the pleadings right at the outset. </a:t>
            </a:r>
          </a:p>
          <a:p>
            <a:r>
              <a:rPr lang="en-US" dirty="0"/>
              <a:t>Pleadings are your first piece of advocacy with the court and the insurer. </a:t>
            </a:r>
          </a:p>
        </p:txBody>
      </p:sp>
    </p:spTree>
    <p:extLst>
      <p:ext uri="{BB962C8B-B14F-4D97-AF65-F5344CB8AC3E}">
        <p14:creationId xmlns:p14="http://schemas.microsoft.com/office/powerpoint/2010/main" val="1215428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DD13A-810C-4E46-8FC4-3FDEC581F7D6}"/>
              </a:ext>
            </a:extLst>
          </p:cNvPr>
          <p:cNvSpPr>
            <a:spLocks noGrp="1"/>
          </p:cNvSpPr>
          <p:nvPr>
            <p:ph type="title"/>
          </p:nvPr>
        </p:nvSpPr>
        <p:spPr/>
        <p:txBody>
          <a:bodyPr/>
          <a:lstStyle/>
          <a:p>
            <a:r>
              <a:rPr lang="en-AU" dirty="0"/>
              <a:t>the risk was foreseeable</a:t>
            </a:r>
            <a:endParaRPr lang="en-US" dirty="0"/>
          </a:p>
        </p:txBody>
      </p:sp>
      <p:sp>
        <p:nvSpPr>
          <p:cNvPr id="3" name="Content Placeholder 2">
            <a:extLst>
              <a:ext uri="{FF2B5EF4-FFF2-40B4-BE49-F238E27FC236}">
                <a16:creationId xmlns:a16="http://schemas.microsoft.com/office/drawing/2014/main" id="{38A7D377-8C3D-3E47-916A-21D69ACCEDC5}"/>
              </a:ext>
            </a:extLst>
          </p:cNvPr>
          <p:cNvSpPr>
            <a:spLocks noGrp="1"/>
          </p:cNvSpPr>
          <p:nvPr>
            <p:ph idx="1"/>
          </p:nvPr>
        </p:nvSpPr>
        <p:spPr/>
        <p:txBody>
          <a:bodyPr/>
          <a:lstStyle/>
          <a:p>
            <a:r>
              <a:rPr lang="en-US" dirty="0"/>
              <a:t>This requires either actual or constructive knowledge.</a:t>
            </a:r>
          </a:p>
          <a:p>
            <a:r>
              <a:rPr lang="en-US" dirty="0"/>
              <a:t>It is considered an “undemanding test” Koehler v </a:t>
            </a:r>
            <a:r>
              <a:rPr lang="en-US" dirty="0" err="1"/>
              <a:t>Cerebox</a:t>
            </a:r>
            <a:r>
              <a:rPr lang="en-US" dirty="0"/>
              <a:t> (Australia) Pty Limited [2005] HCA 15 at [33] and [54].</a:t>
            </a:r>
          </a:p>
          <a:p>
            <a:r>
              <a:rPr lang="en-US" dirty="0"/>
              <a:t>Note s45 </a:t>
            </a:r>
            <a:r>
              <a:rPr lang="en-US" i="1" dirty="0"/>
              <a:t>Civil Liability Act </a:t>
            </a:r>
            <a:r>
              <a:rPr lang="en-US" dirty="0"/>
              <a:t>2002 (NSW) for cases involving “Roads Authorities” and the need to establish ”Actual Knowledge.”</a:t>
            </a:r>
          </a:p>
          <a:p>
            <a:r>
              <a:rPr lang="en-US" dirty="0"/>
              <a:t>If possible to plead a source of actual knowledge, plead it particularly for cases involving s45. </a:t>
            </a:r>
          </a:p>
        </p:txBody>
      </p:sp>
    </p:spTree>
    <p:extLst>
      <p:ext uri="{BB962C8B-B14F-4D97-AF65-F5344CB8AC3E}">
        <p14:creationId xmlns:p14="http://schemas.microsoft.com/office/powerpoint/2010/main" val="1887584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8103D-F855-5F48-B785-713A2D2F8F67}"/>
              </a:ext>
            </a:extLst>
          </p:cNvPr>
          <p:cNvSpPr>
            <a:spLocks noGrp="1"/>
          </p:cNvSpPr>
          <p:nvPr>
            <p:ph type="title"/>
          </p:nvPr>
        </p:nvSpPr>
        <p:spPr/>
        <p:txBody>
          <a:bodyPr/>
          <a:lstStyle/>
          <a:p>
            <a:r>
              <a:rPr lang="en-US" dirty="0"/>
              <a:t>The RISK was “Not Insignificant”</a:t>
            </a:r>
          </a:p>
        </p:txBody>
      </p:sp>
      <p:sp>
        <p:nvSpPr>
          <p:cNvPr id="3" name="Content Placeholder 2">
            <a:extLst>
              <a:ext uri="{FF2B5EF4-FFF2-40B4-BE49-F238E27FC236}">
                <a16:creationId xmlns:a16="http://schemas.microsoft.com/office/drawing/2014/main" id="{F2910778-8E29-7A45-A99A-6E953EC686F4}"/>
              </a:ext>
            </a:extLst>
          </p:cNvPr>
          <p:cNvSpPr>
            <a:spLocks noGrp="1"/>
          </p:cNvSpPr>
          <p:nvPr>
            <p:ph idx="1"/>
          </p:nvPr>
        </p:nvSpPr>
        <p:spPr/>
        <p:txBody>
          <a:bodyPr/>
          <a:lstStyle/>
          <a:p>
            <a:r>
              <a:rPr lang="en-US" dirty="0"/>
              <a:t>An assessment of the relative probability of the harm occurring judged from the position of a reasonable person in the position of the defendant viewed prospectively: </a:t>
            </a:r>
            <a:r>
              <a:rPr lang="en-US" i="1" dirty="0"/>
              <a:t>Stojan v Kenway</a:t>
            </a:r>
            <a:r>
              <a:rPr lang="en-US" dirty="0"/>
              <a:t> [2009] NSWCA 364 at [136] per McColl JA.</a:t>
            </a:r>
          </a:p>
          <a:p>
            <a:r>
              <a:rPr lang="en-US" dirty="0"/>
              <a:t>The obviousness of the risk, the likelihood of occurrence, the seriousness of its consequences are all factors relevant to this assessment: </a:t>
            </a:r>
            <a:r>
              <a:rPr lang="en-US" i="1" dirty="0"/>
              <a:t>South Sydney Junior Rugby League Club v </a:t>
            </a:r>
            <a:r>
              <a:rPr lang="en-US" i="1" dirty="0" err="1"/>
              <a:t>Gazis</a:t>
            </a:r>
            <a:r>
              <a:rPr lang="en-US" dirty="0"/>
              <a:t> [2016] NSWCA 8 at [89] cited with approval in </a:t>
            </a:r>
            <a:r>
              <a:rPr lang="en-US" i="1" dirty="0"/>
              <a:t>Rail Corporation New South Wales v Donald; Staff Innovations T/as Bamford Family Trust </a:t>
            </a:r>
            <a:r>
              <a:rPr lang="en-US" dirty="0"/>
              <a:t>[2018] NSWCA 82 at [140].</a:t>
            </a:r>
          </a:p>
        </p:txBody>
      </p:sp>
    </p:spTree>
    <p:extLst>
      <p:ext uri="{BB962C8B-B14F-4D97-AF65-F5344CB8AC3E}">
        <p14:creationId xmlns:p14="http://schemas.microsoft.com/office/powerpoint/2010/main" val="437951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68B1C-1783-E646-815F-7B866AECBF68}"/>
              </a:ext>
            </a:extLst>
          </p:cNvPr>
          <p:cNvSpPr>
            <a:spLocks noGrp="1"/>
          </p:cNvSpPr>
          <p:nvPr>
            <p:ph type="title"/>
          </p:nvPr>
        </p:nvSpPr>
        <p:spPr/>
        <p:txBody>
          <a:bodyPr/>
          <a:lstStyle/>
          <a:p>
            <a:r>
              <a:rPr lang="en-US" dirty="0"/>
              <a:t>A reasonable Person in the Position of the Defendant Would Have taken Precautions</a:t>
            </a:r>
          </a:p>
        </p:txBody>
      </p:sp>
      <p:sp>
        <p:nvSpPr>
          <p:cNvPr id="3" name="Content Placeholder 2">
            <a:extLst>
              <a:ext uri="{FF2B5EF4-FFF2-40B4-BE49-F238E27FC236}">
                <a16:creationId xmlns:a16="http://schemas.microsoft.com/office/drawing/2014/main" id="{A3F550B9-DE86-C443-A3EE-F1EDAC1796CB}"/>
              </a:ext>
            </a:extLst>
          </p:cNvPr>
          <p:cNvSpPr>
            <a:spLocks noGrp="1"/>
          </p:cNvSpPr>
          <p:nvPr>
            <p:ph idx="1"/>
          </p:nvPr>
        </p:nvSpPr>
        <p:spPr/>
        <p:txBody>
          <a:bodyPr>
            <a:normAutofit fontScale="85000" lnSpcReduction="20000"/>
          </a:bodyPr>
          <a:lstStyle/>
          <a:p>
            <a:r>
              <a:rPr lang="en-US" dirty="0"/>
              <a:t>Considered prospectively: </a:t>
            </a:r>
            <a:r>
              <a:rPr lang="en-US" i="1" dirty="0" err="1"/>
              <a:t>Adeels</a:t>
            </a:r>
            <a:r>
              <a:rPr lang="en-US" i="1" dirty="0"/>
              <a:t> Place v </a:t>
            </a:r>
            <a:r>
              <a:rPr lang="en-US" i="1" dirty="0" err="1"/>
              <a:t>Moubarak</a:t>
            </a:r>
            <a:r>
              <a:rPr lang="en-AU" dirty="0"/>
              <a:t> [2009] HCA 48; (2009) 239 CLR 420 at [31] applying </a:t>
            </a:r>
            <a:r>
              <a:rPr lang="en-US" i="1" dirty="0"/>
              <a:t>Vairy v </a:t>
            </a:r>
            <a:r>
              <a:rPr lang="en-US" i="1" dirty="0" err="1"/>
              <a:t>Wyong</a:t>
            </a:r>
            <a:r>
              <a:rPr lang="en-US" i="1" dirty="0"/>
              <a:t> Shire Council </a:t>
            </a:r>
            <a:r>
              <a:rPr lang="en-US" dirty="0"/>
              <a:t>[2005] HCA 62 (2005) 223 CLR 422 at [126]</a:t>
            </a:r>
          </a:p>
          <a:p>
            <a:r>
              <a:rPr lang="en-US" dirty="0"/>
              <a:t>Duty of care imposes an obligation to exercise reasonable care: it does not impose a duty to prevent potentially harmful conduct </a:t>
            </a:r>
            <a:r>
              <a:rPr lang="en-US" i="1" dirty="0"/>
              <a:t>RTA v </a:t>
            </a:r>
            <a:r>
              <a:rPr lang="en-US" i="1" dirty="0" err="1"/>
              <a:t>Dederer</a:t>
            </a:r>
            <a:r>
              <a:rPr lang="en-US" i="1" dirty="0"/>
              <a:t> </a:t>
            </a:r>
            <a:r>
              <a:rPr lang="en-US" dirty="0"/>
              <a:t>(2007) 234 CLR 330 at [18] per </a:t>
            </a:r>
            <a:r>
              <a:rPr lang="en-US" dirty="0" err="1"/>
              <a:t>Gummow</a:t>
            </a:r>
            <a:r>
              <a:rPr lang="en-US" dirty="0"/>
              <a:t> J; </a:t>
            </a:r>
          </a:p>
          <a:p>
            <a:r>
              <a:rPr lang="en-US" dirty="0"/>
              <a:t>It is not a weighing of the factors in s5B(2) (a) and (b) against s5B(2)(c) and (d); </a:t>
            </a:r>
            <a:r>
              <a:rPr lang="en-US" i="1" dirty="0"/>
              <a:t>Waverley Council v Ferreira</a:t>
            </a:r>
            <a:r>
              <a:rPr lang="en-US" dirty="0"/>
              <a:t> [2005] NSWCA 418 at [51] it is an evaluative task weighing up all the relevant factors </a:t>
            </a:r>
            <a:r>
              <a:rPr lang="en-US" i="1" dirty="0" err="1"/>
              <a:t>Sibraa</a:t>
            </a:r>
            <a:r>
              <a:rPr lang="en-US" i="1" dirty="0"/>
              <a:t> v Brown </a:t>
            </a:r>
            <a:r>
              <a:rPr lang="en-US" dirty="0"/>
              <a:t>[2012] NSWCA 328 at [74];</a:t>
            </a:r>
          </a:p>
          <a:p>
            <a:r>
              <a:rPr lang="en-US" dirty="0"/>
              <a:t>The burden of taking precautions is not limited to financial burden and is not narrowly construed </a:t>
            </a:r>
            <a:r>
              <a:rPr lang="en-US" i="1" dirty="0"/>
              <a:t>New South Wales v </a:t>
            </a:r>
            <a:r>
              <a:rPr lang="en-US" i="1" dirty="0" err="1"/>
              <a:t>Mikhael</a:t>
            </a:r>
            <a:r>
              <a:rPr lang="en-US" dirty="0"/>
              <a:t> [2012] NSWCA 338 at [82]</a:t>
            </a:r>
          </a:p>
          <a:p>
            <a:r>
              <a:rPr lang="en-US" dirty="0"/>
              <a:t>Highly fact and duty dependent e.g. commercial premises as opposed to residential premises and common law considerations will often apply </a:t>
            </a:r>
            <a:r>
              <a:rPr lang="en-US" dirty="0" err="1"/>
              <a:t>eg</a:t>
            </a:r>
            <a:r>
              <a:rPr lang="en-US" dirty="0"/>
              <a:t> </a:t>
            </a:r>
            <a:r>
              <a:rPr lang="en-US" i="1" dirty="0"/>
              <a:t>Jones v Bartlett</a:t>
            </a:r>
            <a:r>
              <a:rPr lang="en-US" dirty="0"/>
              <a:t> (2000) 205 CLR 166</a:t>
            </a:r>
          </a:p>
        </p:txBody>
      </p:sp>
    </p:spTree>
    <p:extLst>
      <p:ext uri="{BB962C8B-B14F-4D97-AF65-F5344CB8AC3E}">
        <p14:creationId xmlns:p14="http://schemas.microsoft.com/office/powerpoint/2010/main" val="3988723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5FCB8-99CE-5B44-968D-A926AF3904D1}"/>
              </a:ext>
            </a:extLst>
          </p:cNvPr>
          <p:cNvSpPr>
            <a:spLocks noGrp="1"/>
          </p:cNvSpPr>
          <p:nvPr>
            <p:ph type="title"/>
          </p:nvPr>
        </p:nvSpPr>
        <p:spPr/>
        <p:txBody>
          <a:bodyPr>
            <a:normAutofit/>
          </a:bodyPr>
          <a:lstStyle/>
          <a:p>
            <a:r>
              <a:rPr lang="en-US" i="1" dirty="0"/>
              <a:t>Civil Liability Act 2002 - </a:t>
            </a:r>
            <a:r>
              <a:rPr lang="en-US" dirty="0"/>
              <a:t>section 5D </a:t>
            </a:r>
            <a:br>
              <a:rPr lang="en-US" dirty="0"/>
            </a:br>
            <a:r>
              <a:rPr lang="en-US" dirty="0" err="1"/>
              <a:t>CAUSation</a:t>
            </a:r>
            <a:endParaRPr lang="en-US" dirty="0"/>
          </a:p>
        </p:txBody>
      </p:sp>
      <p:sp>
        <p:nvSpPr>
          <p:cNvPr id="3" name="Content Placeholder 2">
            <a:extLst>
              <a:ext uri="{FF2B5EF4-FFF2-40B4-BE49-F238E27FC236}">
                <a16:creationId xmlns:a16="http://schemas.microsoft.com/office/drawing/2014/main" id="{C632D509-C7A9-6845-BA46-6581675DD123}"/>
              </a:ext>
            </a:extLst>
          </p:cNvPr>
          <p:cNvSpPr>
            <a:spLocks noGrp="1"/>
          </p:cNvSpPr>
          <p:nvPr>
            <p:ph idx="1"/>
          </p:nvPr>
        </p:nvSpPr>
        <p:spPr/>
        <p:txBody>
          <a:bodyPr>
            <a:normAutofit fontScale="47500" lnSpcReduction="20000"/>
          </a:bodyPr>
          <a:lstStyle/>
          <a:p>
            <a:pPr marL="0" indent="0">
              <a:buNone/>
            </a:pPr>
            <a:r>
              <a:rPr lang="en-AU" b="1" dirty="0"/>
              <a:t>5D</a:t>
            </a:r>
            <a:r>
              <a:rPr lang="en-AU" dirty="0"/>
              <a:t>   </a:t>
            </a:r>
            <a:r>
              <a:rPr lang="en-AU" b="1" dirty="0"/>
              <a:t>General principles</a:t>
            </a:r>
            <a:endParaRPr lang="en-AU" dirty="0"/>
          </a:p>
          <a:p>
            <a:pPr marL="0" indent="0">
              <a:buNone/>
            </a:pPr>
            <a:r>
              <a:rPr lang="en-AU" dirty="0"/>
              <a:t>(1)  A determination that negligence caused particular harm comprises the following elements—</a:t>
            </a:r>
          </a:p>
          <a:p>
            <a:pPr marL="0" indent="0">
              <a:buNone/>
            </a:pPr>
            <a:r>
              <a:rPr lang="en-AU" dirty="0"/>
              <a:t>	(a)  that the negligence was a necessary condition of the occurrence of the harm (</a:t>
            </a:r>
            <a:r>
              <a:rPr lang="en-AU" b="1" i="1" dirty="0"/>
              <a:t>factual causation</a:t>
            </a:r>
            <a:r>
              <a:rPr lang="en-AU" dirty="0"/>
              <a:t>), and</a:t>
            </a:r>
          </a:p>
          <a:p>
            <a:pPr marL="0" indent="0">
              <a:buNone/>
            </a:pPr>
            <a:r>
              <a:rPr lang="en-AU" dirty="0"/>
              <a:t>	(b)  that it is appropriate for the scope of the negligent person’s liability to extend to the harm so caused (</a:t>
            </a:r>
            <a:r>
              <a:rPr lang="en-AU" b="1" i="1" dirty="0"/>
              <a:t>scope of liability</a:t>
            </a:r>
            <a:r>
              <a:rPr lang="en-AU" dirty="0"/>
              <a:t>).</a:t>
            </a:r>
          </a:p>
          <a:p>
            <a:pPr marL="0" indent="0">
              <a:buNone/>
            </a:pPr>
            <a:r>
              <a:rPr lang="en-AU" dirty="0"/>
              <a:t>(2)  In determining in an exceptional case, in accordance with established principles, whether negligence that cannot be established as a necessary condition of the occurrence of harm should be accepted as establishing factual causation, the court is to consider (amongst other relevant things) whether or not and why responsibility for the harm should be imposed on the negligent party.</a:t>
            </a:r>
          </a:p>
          <a:p>
            <a:pPr marL="0" indent="0">
              <a:buNone/>
            </a:pPr>
            <a:r>
              <a:rPr lang="en-AU" dirty="0"/>
              <a:t>(3)  If it is relevant to the determination of factual causation to determine what the person who suffered harm would have done if the negligent person had not been negligent—</a:t>
            </a:r>
          </a:p>
          <a:p>
            <a:pPr marL="0" indent="0">
              <a:buNone/>
            </a:pPr>
            <a:r>
              <a:rPr lang="en-AU" dirty="0"/>
              <a:t>	(a)  the matter is to be determined subjectively in the light of all relevant circumstances, subject to paragraph (b), and</a:t>
            </a:r>
          </a:p>
          <a:p>
            <a:pPr marL="0" indent="0">
              <a:buNone/>
            </a:pPr>
            <a:r>
              <a:rPr lang="en-AU" dirty="0"/>
              <a:t>	(b)  any statement made by the person after suffering the harm about what he or she would have done is inadmissible except to the extent (if any) that the 	statement is against his or her interest.</a:t>
            </a:r>
          </a:p>
          <a:p>
            <a:pPr marL="0" indent="0">
              <a:buNone/>
            </a:pPr>
            <a:r>
              <a:rPr lang="en-AU" dirty="0"/>
              <a:t>(4)  For the purpose of determining the scope of liability, the court is to consider (amongst other relevant things) whether or not and why responsibility for the harm should be imposed on the negligent party.</a:t>
            </a:r>
            <a:endParaRPr lang="en-US" dirty="0"/>
          </a:p>
        </p:txBody>
      </p:sp>
    </p:spTree>
    <p:extLst>
      <p:ext uri="{BB962C8B-B14F-4D97-AF65-F5344CB8AC3E}">
        <p14:creationId xmlns:p14="http://schemas.microsoft.com/office/powerpoint/2010/main" val="1320867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5FCB8-99CE-5B44-968D-A926AF3904D1}"/>
              </a:ext>
            </a:extLst>
          </p:cNvPr>
          <p:cNvSpPr>
            <a:spLocks noGrp="1"/>
          </p:cNvSpPr>
          <p:nvPr>
            <p:ph type="title"/>
          </p:nvPr>
        </p:nvSpPr>
        <p:spPr/>
        <p:txBody>
          <a:bodyPr>
            <a:normAutofit/>
          </a:bodyPr>
          <a:lstStyle/>
          <a:p>
            <a:r>
              <a:rPr lang="en-US" i="1" dirty="0"/>
              <a:t>Civil Liability Act 2002 - </a:t>
            </a:r>
            <a:r>
              <a:rPr lang="en-US" dirty="0"/>
              <a:t>section 5E </a:t>
            </a:r>
            <a:br>
              <a:rPr lang="en-US" dirty="0"/>
            </a:br>
            <a:r>
              <a:rPr lang="en-US" dirty="0"/>
              <a:t>Causation - ONUS</a:t>
            </a:r>
          </a:p>
        </p:txBody>
      </p:sp>
      <p:sp>
        <p:nvSpPr>
          <p:cNvPr id="3" name="Content Placeholder 2">
            <a:extLst>
              <a:ext uri="{FF2B5EF4-FFF2-40B4-BE49-F238E27FC236}">
                <a16:creationId xmlns:a16="http://schemas.microsoft.com/office/drawing/2014/main" id="{C632D509-C7A9-6845-BA46-6581675DD123}"/>
              </a:ext>
            </a:extLst>
          </p:cNvPr>
          <p:cNvSpPr>
            <a:spLocks noGrp="1"/>
          </p:cNvSpPr>
          <p:nvPr>
            <p:ph idx="1"/>
          </p:nvPr>
        </p:nvSpPr>
        <p:spPr/>
        <p:txBody>
          <a:bodyPr>
            <a:normAutofit/>
          </a:bodyPr>
          <a:lstStyle/>
          <a:p>
            <a:pPr marL="0" indent="0">
              <a:buNone/>
            </a:pPr>
            <a:r>
              <a:rPr lang="en-AU" b="1" dirty="0"/>
              <a:t>5E</a:t>
            </a:r>
            <a:r>
              <a:rPr lang="en-AU" dirty="0"/>
              <a:t>   </a:t>
            </a:r>
            <a:r>
              <a:rPr lang="en-AU" b="1" dirty="0"/>
              <a:t>Onus of proof</a:t>
            </a:r>
            <a:endParaRPr lang="en-AU" dirty="0"/>
          </a:p>
          <a:p>
            <a:pPr marL="0" indent="0">
              <a:buNone/>
            </a:pPr>
            <a:r>
              <a:rPr lang="en-AU" dirty="0"/>
              <a:t>In proceedings relating to liability for negligence, the plaintiff always bears the onus of proving, on the balance of probabilities, any fact relevant to the issue of causation.</a:t>
            </a:r>
            <a:endParaRPr lang="en-US" dirty="0"/>
          </a:p>
        </p:txBody>
      </p:sp>
    </p:spTree>
    <p:extLst>
      <p:ext uri="{BB962C8B-B14F-4D97-AF65-F5344CB8AC3E}">
        <p14:creationId xmlns:p14="http://schemas.microsoft.com/office/powerpoint/2010/main" val="927898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18E61-306A-4042-8896-589332764CA8}"/>
              </a:ext>
            </a:extLst>
          </p:cNvPr>
          <p:cNvSpPr>
            <a:spLocks noGrp="1"/>
          </p:cNvSpPr>
          <p:nvPr>
            <p:ph type="title"/>
          </p:nvPr>
        </p:nvSpPr>
        <p:spPr/>
        <p:txBody>
          <a:bodyPr/>
          <a:lstStyle/>
          <a:p>
            <a:r>
              <a:rPr lang="en-US" dirty="0"/>
              <a:t>Causation</a:t>
            </a:r>
          </a:p>
        </p:txBody>
      </p:sp>
      <p:sp>
        <p:nvSpPr>
          <p:cNvPr id="3" name="Content Placeholder 2">
            <a:extLst>
              <a:ext uri="{FF2B5EF4-FFF2-40B4-BE49-F238E27FC236}">
                <a16:creationId xmlns:a16="http://schemas.microsoft.com/office/drawing/2014/main" id="{F92C95F9-95BE-C441-ACF5-B0994B582170}"/>
              </a:ext>
            </a:extLst>
          </p:cNvPr>
          <p:cNvSpPr>
            <a:spLocks noGrp="1"/>
          </p:cNvSpPr>
          <p:nvPr>
            <p:ph idx="1"/>
          </p:nvPr>
        </p:nvSpPr>
        <p:spPr/>
        <p:txBody>
          <a:bodyPr>
            <a:normAutofit fontScale="77500" lnSpcReduction="20000"/>
          </a:bodyPr>
          <a:lstStyle/>
          <a:p>
            <a:r>
              <a:rPr lang="en-AU" dirty="0"/>
              <a:t>Patrick Stevedores Operations (No 2) Pty Ltd v Hennessy; FBIS International Protective Services (Aust) Pty Ltd v Hennessy [2015] NSWCA 253 </a:t>
            </a:r>
            <a:r>
              <a:rPr lang="en-US" dirty="0"/>
              <a:t>per Leeming JA (With whom McColl and </a:t>
            </a:r>
            <a:r>
              <a:rPr lang="en-US" dirty="0" err="1"/>
              <a:t>Basten</a:t>
            </a:r>
            <a:r>
              <a:rPr lang="en-US" dirty="0"/>
              <a:t> JJA agreed):</a:t>
            </a:r>
          </a:p>
          <a:p>
            <a:pPr marL="0" indent="0">
              <a:buNone/>
            </a:pPr>
            <a:r>
              <a:rPr lang="en-AU" dirty="0"/>
              <a:t>	[95] Unlike duty and breach, the inquiry as to causation is “wholly retrospective [and] ... seeks to 	identify what happened and why”: </a:t>
            </a:r>
            <a:r>
              <a:rPr lang="en-AU" i="1" dirty="0"/>
              <a:t>Vairy v Wyong Shire Council </a:t>
            </a:r>
            <a:r>
              <a:rPr lang="en-AU" dirty="0"/>
              <a:t>[2005] HCA 62; 223 CLR 422 at 	[124]; </a:t>
            </a:r>
            <a:r>
              <a:rPr lang="en-AU" i="1" dirty="0" err="1"/>
              <a:t>Warth</a:t>
            </a:r>
            <a:r>
              <a:rPr lang="en-AU" i="1" dirty="0"/>
              <a:t> v </a:t>
            </a:r>
            <a:r>
              <a:rPr lang="en-AU" i="1" dirty="0" err="1"/>
              <a:t>Lafsky</a:t>
            </a:r>
            <a:r>
              <a:rPr lang="en-AU" i="1" dirty="0"/>
              <a:t> </a:t>
            </a:r>
            <a:r>
              <a:rPr lang="en-AU" dirty="0"/>
              <a:t>[2014] NSWCA 94; 2014 Aust Torts Rep 82-166 at [61]. Putting to one side 	s 5D(1)(b) (which was not relied upon), causation is wholly factual and turns on the plaintiff’s 	proof on the balance of probabilities that the failure to take the precaution was a necessary 	condition of the occurrence of harm: </a:t>
            </a:r>
            <a:r>
              <a:rPr lang="en-AU" i="1" dirty="0"/>
              <a:t>Strong v Woolworths Ltd </a:t>
            </a:r>
            <a:r>
              <a:rPr lang="en-AU" dirty="0"/>
              <a:t>[2012] HCA 5; 246 CLR 182 at 	[18]; </a:t>
            </a:r>
            <a:r>
              <a:rPr lang="en-AU" i="1" dirty="0"/>
              <a:t>Wallace v Kam </a:t>
            </a:r>
            <a:r>
              <a:rPr lang="en-AU" dirty="0"/>
              <a:t>[2013] HCA 19; 250 CLR 375 at [14].</a:t>
            </a:r>
          </a:p>
          <a:p>
            <a:pPr marL="0" indent="0">
              <a:buNone/>
            </a:pPr>
            <a:r>
              <a:rPr lang="en-AU" dirty="0"/>
              <a:t>	[96] Proof of the requisite causal link between those omissions and an occurrence required 	consideration of the probable course of events had the omissions not occurred: </a:t>
            </a:r>
            <a:r>
              <a:rPr lang="en-AU" i="1" dirty="0"/>
              <a:t>Strong v Woolworths 	Ltd </a:t>
            </a:r>
            <a:r>
              <a:rPr lang="en-AU" dirty="0"/>
              <a:t>at [32].</a:t>
            </a:r>
          </a:p>
          <a:p>
            <a:pPr marL="0" indent="0">
              <a:buNone/>
            </a:pPr>
            <a:endParaRPr lang="en-US" dirty="0"/>
          </a:p>
        </p:txBody>
      </p:sp>
    </p:spTree>
    <p:extLst>
      <p:ext uri="{BB962C8B-B14F-4D97-AF65-F5344CB8AC3E}">
        <p14:creationId xmlns:p14="http://schemas.microsoft.com/office/powerpoint/2010/main" val="1071461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04D6D-B85D-224C-B9AE-4694D3307D3B}"/>
              </a:ext>
            </a:extLst>
          </p:cNvPr>
          <p:cNvSpPr>
            <a:spLocks noGrp="1"/>
          </p:cNvSpPr>
          <p:nvPr>
            <p:ph type="title"/>
          </p:nvPr>
        </p:nvSpPr>
        <p:spPr/>
        <p:txBody>
          <a:bodyPr/>
          <a:lstStyle/>
          <a:p>
            <a:r>
              <a:rPr lang="en-US" dirty="0"/>
              <a:t>DUTY OF CARE</a:t>
            </a:r>
          </a:p>
        </p:txBody>
      </p:sp>
      <p:sp>
        <p:nvSpPr>
          <p:cNvPr id="3" name="Content Placeholder 2">
            <a:extLst>
              <a:ext uri="{FF2B5EF4-FFF2-40B4-BE49-F238E27FC236}">
                <a16:creationId xmlns:a16="http://schemas.microsoft.com/office/drawing/2014/main" id="{DB58E235-2750-2449-8D92-F792C47A8426}"/>
              </a:ext>
            </a:extLst>
          </p:cNvPr>
          <p:cNvSpPr>
            <a:spLocks noGrp="1"/>
          </p:cNvSpPr>
          <p:nvPr>
            <p:ph idx="1"/>
          </p:nvPr>
        </p:nvSpPr>
        <p:spPr/>
        <p:txBody>
          <a:bodyPr/>
          <a:lstStyle/>
          <a:p>
            <a:r>
              <a:rPr lang="en-US" i="1" dirty="0" err="1"/>
              <a:t>Adeels</a:t>
            </a:r>
            <a:r>
              <a:rPr lang="en-US" i="1" dirty="0"/>
              <a:t> Place v </a:t>
            </a:r>
            <a:r>
              <a:rPr lang="en-US" i="1" dirty="0" err="1"/>
              <a:t>Moubarak</a:t>
            </a:r>
            <a:r>
              <a:rPr lang="en-AU" dirty="0"/>
              <a:t> [2009] HCA 48; (2009) 239 CLR 420:</a:t>
            </a:r>
          </a:p>
          <a:p>
            <a:pPr lvl="1"/>
            <a:r>
              <a:rPr lang="en-AU" dirty="0"/>
              <a:t>“Although </a:t>
            </a:r>
            <a:r>
              <a:rPr lang="en-AU" dirty="0">
                <a:hlinkClick r:id="rId2">
                  <a:extLst>
                    <a:ext uri="{A12FA001-AC4F-418D-AE19-62706E023703}">
                      <ahyp:hlinkClr xmlns:ahyp="http://schemas.microsoft.com/office/drawing/2018/hyperlinkcolor" val="tx"/>
                    </a:ext>
                  </a:extLst>
                </a:hlinkClick>
              </a:rPr>
              <a:t>ss 5B</a:t>
            </a:r>
            <a:r>
              <a:rPr lang="en-AU" dirty="0"/>
              <a:t> and </a:t>
            </a:r>
            <a:r>
              <a:rPr lang="en-AU" dirty="0">
                <a:hlinkClick r:id="rId3">
                  <a:extLst>
                    <a:ext uri="{A12FA001-AC4F-418D-AE19-62706E023703}">
                      <ahyp:hlinkClr xmlns:ahyp="http://schemas.microsoft.com/office/drawing/2018/hyperlinkcolor" val="tx"/>
                    </a:ext>
                  </a:extLst>
                </a:hlinkClick>
              </a:rPr>
              <a:t>5C</a:t>
            </a:r>
            <a:r>
              <a:rPr lang="en-AU" dirty="0"/>
              <a:t> appear beneath the heading "Duty of care", that heading is apt to mislead. ”</a:t>
            </a:r>
            <a:endParaRPr lang="en-US" dirty="0"/>
          </a:p>
          <a:p>
            <a:r>
              <a:rPr lang="en-US" i="1" dirty="0"/>
              <a:t>Mamo v </a:t>
            </a:r>
            <a:r>
              <a:rPr lang="en-US" i="1" dirty="0" err="1"/>
              <a:t>Surace</a:t>
            </a:r>
            <a:r>
              <a:rPr lang="en-US" i="1" dirty="0"/>
              <a:t> </a:t>
            </a:r>
            <a:r>
              <a:rPr lang="en-US" dirty="0"/>
              <a:t>[2014] NSWCA 58 at [48]</a:t>
            </a:r>
            <a:endParaRPr lang="en-US" i="1" dirty="0"/>
          </a:p>
          <a:p>
            <a:pPr lvl="1"/>
            <a:r>
              <a:rPr lang="en-US" dirty="0"/>
              <a:t>Identification of the duty and its scope is to be determined according to common law principles and not the Civil Liability Act 2002;</a:t>
            </a:r>
          </a:p>
          <a:p>
            <a:r>
              <a:rPr lang="en-US" dirty="0"/>
              <a:t>Ensure duty is pleaded appropriately according to </a:t>
            </a:r>
            <a:r>
              <a:rPr lang="en-US" u="sng" dirty="0"/>
              <a:t>common law principles</a:t>
            </a:r>
            <a:endParaRPr lang="en-US" dirty="0"/>
          </a:p>
          <a:p>
            <a:endParaRPr lang="en-US" dirty="0"/>
          </a:p>
        </p:txBody>
      </p:sp>
    </p:spTree>
    <p:extLst>
      <p:ext uri="{BB962C8B-B14F-4D97-AF65-F5344CB8AC3E}">
        <p14:creationId xmlns:p14="http://schemas.microsoft.com/office/powerpoint/2010/main" val="59372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AA7A8-840D-4E45-B571-C94139975D2D}"/>
              </a:ext>
            </a:extLst>
          </p:cNvPr>
          <p:cNvSpPr>
            <a:spLocks noGrp="1"/>
          </p:cNvSpPr>
          <p:nvPr>
            <p:ph type="title"/>
          </p:nvPr>
        </p:nvSpPr>
        <p:spPr/>
        <p:txBody>
          <a:bodyPr/>
          <a:lstStyle/>
          <a:p>
            <a:r>
              <a:rPr lang="en-US" dirty="0"/>
              <a:t>CAUSATION – ONUS &amp; EXPERT EVIDENCE</a:t>
            </a:r>
          </a:p>
        </p:txBody>
      </p:sp>
      <p:sp>
        <p:nvSpPr>
          <p:cNvPr id="3" name="Content Placeholder 2">
            <a:extLst>
              <a:ext uri="{FF2B5EF4-FFF2-40B4-BE49-F238E27FC236}">
                <a16:creationId xmlns:a16="http://schemas.microsoft.com/office/drawing/2014/main" id="{3E9B87A5-BE89-1049-8E91-1DEFA61B7ABA}"/>
              </a:ext>
            </a:extLst>
          </p:cNvPr>
          <p:cNvSpPr>
            <a:spLocks noGrp="1"/>
          </p:cNvSpPr>
          <p:nvPr>
            <p:ph idx="1"/>
          </p:nvPr>
        </p:nvSpPr>
        <p:spPr/>
        <p:txBody>
          <a:bodyPr>
            <a:normAutofit/>
          </a:bodyPr>
          <a:lstStyle/>
          <a:p>
            <a:pPr marL="0" indent="0">
              <a:buNone/>
            </a:pPr>
            <a:r>
              <a:rPr lang="en-AU" b="1" dirty="0"/>
              <a:t>Murray v Sheldon Commercial Interiors Pty Ltd [2016] NSWCA 77 </a:t>
            </a:r>
          </a:p>
          <a:p>
            <a:pPr marL="0" indent="0">
              <a:buNone/>
            </a:pPr>
            <a:r>
              <a:rPr lang="en-AU" dirty="0"/>
              <a:t>Plaintiff alleged he slipped off a ladder covered in dust causing injury. The Court of Appeal (Leeming JA; Payne JA; Schmidt J) observed:</a:t>
            </a:r>
          </a:p>
          <a:p>
            <a:pPr marL="0" indent="0">
              <a:buNone/>
            </a:pPr>
            <a:r>
              <a:rPr lang="en-AU" dirty="0"/>
              <a:t>[83] It followed that Mr Murray bore the onus of proving, on the balance of probabilities, that the dustiness of the ladder was a necessary condition of his fall, which is to say that but for Sheldon’s negligence, he would not have slipped on the ladder. The starting point is some admissible evidence about the two surfaces which interacted: the sole of his shoe and the surface of the step. In this trial there was none.</a:t>
            </a:r>
            <a:endParaRPr lang="en-US" dirty="0"/>
          </a:p>
        </p:txBody>
      </p:sp>
    </p:spTree>
    <p:extLst>
      <p:ext uri="{BB962C8B-B14F-4D97-AF65-F5344CB8AC3E}">
        <p14:creationId xmlns:p14="http://schemas.microsoft.com/office/powerpoint/2010/main" val="2816971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AA7A8-840D-4E45-B571-C94139975D2D}"/>
              </a:ext>
            </a:extLst>
          </p:cNvPr>
          <p:cNvSpPr>
            <a:spLocks noGrp="1"/>
          </p:cNvSpPr>
          <p:nvPr>
            <p:ph type="title"/>
          </p:nvPr>
        </p:nvSpPr>
        <p:spPr/>
        <p:txBody>
          <a:bodyPr/>
          <a:lstStyle/>
          <a:p>
            <a:r>
              <a:rPr lang="en-US" dirty="0"/>
              <a:t>CAUSATION – ONUS &amp; EXPERT EVIDENCE</a:t>
            </a:r>
          </a:p>
        </p:txBody>
      </p:sp>
      <p:sp>
        <p:nvSpPr>
          <p:cNvPr id="3" name="Content Placeholder 2">
            <a:extLst>
              <a:ext uri="{FF2B5EF4-FFF2-40B4-BE49-F238E27FC236}">
                <a16:creationId xmlns:a16="http://schemas.microsoft.com/office/drawing/2014/main" id="{3E9B87A5-BE89-1049-8E91-1DEFA61B7ABA}"/>
              </a:ext>
            </a:extLst>
          </p:cNvPr>
          <p:cNvSpPr>
            <a:spLocks noGrp="1"/>
          </p:cNvSpPr>
          <p:nvPr>
            <p:ph idx="1"/>
          </p:nvPr>
        </p:nvSpPr>
        <p:spPr/>
        <p:txBody>
          <a:bodyPr>
            <a:normAutofit fontScale="70000" lnSpcReduction="20000"/>
          </a:bodyPr>
          <a:lstStyle/>
          <a:p>
            <a:pPr marL="0" indent="0">
              <a:buNone/>
            </a:pPr>
            <a:r>
              <a:rPr lang="en-AU" b="1" dirty="0"/>
              <a:t>Jackson v McDonald's Australia Ltd [2014] NSWCA 162</a:t>
            </a:r>
          </a:p>
          <a:p>
            <a:pPr marL="0" indent="0">
              <a:buNone/>
            </a:pPr>
            <a:r>
              <a:rPr lang="en-AU" dirty="0"/>
              <a:t>[122] The appellant did not call any evidence from persons qualified to express an opinion on the issue of slip resistance of the particular surfaces and the effect that wetness on soles might be expected to have had: compare the plaintiffs in, for example,</a:t>
            </a:r>
            <a:r>
              <a:rPr lang="en-AU" i="1" dirty="0"/>
              <a:t> Cherry v </a:t>
            </a:r>
            <a:r>
              <a:rPr lang="en-AU" i="1" dirty="0" err="1"/>
              <a:t>Jaymardo</a:t>
            </a:r>
            <a:r>
              <a:rPr lang="en-AU" i="1" dirty="0"/>
              <a:t> Pty Ltd</a:t>
            </a:r>
            <a:r>
              <a:rPr lang="en-AU" dirty="0"/>
              <a:t> (above), </a:t>
            </a:r>
            <a:r>
              <a:rPr lang="en-AU" i="1" dirty="0"/>
              <a:t>Glad Retail Cleaning Pty Ltd v Alvarenga</a:t>
            </a:r>
            <a:r>
              <a:rPr lang="en-AU" dirty="0"/>
              <a:t> (above) and </a:t>
            </a:r>
            <a:r>
              <a:rPr lang="en-AU" i="1" dirty="0"/>
              <a:t>Riley v The Owners - Strata Plan 73817</a:t>
            </a:r>
            <a:r>
              <a:rPr lang="en-AU" dirty="0"/>
              <a:t> [2012] NSWCA 410. Nor did the appellant call any expert evidence as to the likely state of a sole of the kind he was wearing after it had traversed a wet area and then a dry area of between one and three metres consisting of the particular surface in fact installed at the top of the stairs. He thus chose to leave an evidentiary vacuum on the issue of, first, the extent to which soles of the particular kind, having encountered wetness on the floor surface, were likely still to be wet at the time of his fall and, second, the propensity of soles of the particular kind, if wet, to cause slipping to a greater degree than if dry when traversing surfaces of the particular kinds.</a:t>
            </a:r>
          </a:p>
          <a:p>
            <a:pPr marL="0" indent="0">
              <a:buNone/>
            </a:pPr>
            <a:r>
              <a:rPr lang="en-AU" dirty="0"/>
              <a:t>[123] Even taken at its highest, the appellant's evidence cannot support the inference that he asks this court to draw. The appellant's submissions on causation must fail accordingly.</a:t>
            </a:r>
          </a:p>
        </p:txBody>
      </p:sp>
    </p:spTree>
    <p:extLst>
      <p:ext uri="{BB962C8B-B14F-4D97-AF65-F5344CB8AC3E}">
        <p14:creationId xmlns:p14="http://schemas.microsoft.com/office/powerpoint/2010/main" val="466526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86A8E-B325-E749-9964-604CFBDCCFEA}"/>
              </a:ext>
            </a:extLst>
          </p:cNvPr>
          <p:cNvSpPr>
            <a:spLocks noGrp="1"/>
          </p:cNvSpPr>
          <p:nvPr>
            <p:ph type="title"/>
          </p:nvPr>
        </p:nvSpPr>
        <p:spPr/>
        <p:txBody>
          <a:bodyPr/>
          <a:lstStyle/>
          <a:p>
            <a:r>
              <a:rPr lang="en-US" dirty="0"/>
              <a:t>Causation - Practical Matters</a:t>
            </a:r>
          </a:p>
        </p:txBody>
      </p:sp>
      <p:sp>
        <p:nvSpPr>
          <p:cNvPr id="3" name="Content Placeholder 2">
            <a:extLst>
              <a:ext uri="{FF2B5EF4-FFF2-40B4-BE49-F238E27FC236}">
                <a16:creationId xmlns:a16="http://schemas.microsoft.com/office/drawing/2014/main" id="{FC85C09D-7E74-D148-83F1-97538E05DBC2}"/>
              </a:ext>
            </a:extLst>
          </p:cNvPr>
          <p:cNvSpPr>
            <a:spLocks noGrp="1"/>
          </p:cNvSpPr>
          <p:nvPr>
            <p:ph idx="1"/>
          </p:nvPr>
        </p:nvSpPr>
        <p:spPr/>
        <p:txBody>
          <a:bodyPr/>
          <a:lstStyle/>
          <a:p>
            <a:r>
              <a:rPr lang="en-US" dirty="0"/>
              <a:t>From a pleading perspective not a great deal of attention is required.</a:t>
            </a:r>
          </a:p>
          <a:p>
            <a:r>
              <a:rPr lang="en-US" dirty="0"/>
              <a:t>The issue is whether expert evidence will be necessary.  You will need to give careful consideration to the reasonable precautions that need to be taken, and how you will prove those steps were reasonable.</a:t>
            </a:r>
          </a:p>
          <a:p>
            <a:r>
              <a:rPr lang="en-US" dirty="0"/>
              <a:t>In in slip and fall matters it probably will be if you cannot obtain appropriate concessions from your opponent given the cases discussed. </a:t>
            </a:r>
          </a:p>
          <a:p>
            <a:r>
              <a:rPr lang="en-US" dirty="0"/>
              <a:t>Expert evidence will need to be considered at an early stage given the manner in which the JR runs the list these days. </a:t>
            </a:r>
          </a:p>
        </p:txBody>
      </p:sp>
    </p:spTree>
    <p:extLst>
      <p:ext uri="{BB962C8B-B14F-4D97-AF65-F5344CB8AC3E}">
        <p14:creationId xmlns:p14="http://schemas.microsoft.com/office/powerpoint/2010/main" val="1518782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43726-3135-0742-8C1C-5682AB1036C1}"/>
              </a:ext>
            </a:extLst>
          </p:cNvPr>
          <p:cNvSpPr>
            <a:spLocks noGrp="1"/>
          </p:cNvSpPr>
          <p:nvPr>
            <p:ph type="title"/>
          </p:nvPr>
        </p:nvSpPr>
        <p:spPr/>
        <p:txBody>
          <a:bodyPr>
            <a:normAutofit fontScale="90000"/>
          </a:bodyPr>
          <a:lstStyle/>
          <a:p>
            <a:r>
              <a:rPr lang="en-AU" i="1" u="sng" dirty="0"/>
              <a:t>Hallmark Construction Pty Ltd v Brett Harford</a:t>
            </a:r>
            <a:r>
              <a:rPr lang="en-AU" u="sng" dirty="0"/>
              <a:t> [2020] NSWCA 41</a:t>
            </a:r>
            <a:br>
              <a:rPr lang="en-AU" dirty="0"/>
            </a:br>
            <a:endParaRPr lang="en-US" dirty="0"/>
          </a:p>
        </p:txBody>
      </p:sp>
      <p:sp>
        <p:nvSpPr>
          <p:cNvPr id="3" name="Content Placeholder 2">
            <a:extLst>
              <a:ext uri="{FF2B5EF4-FFF2-40B4-BE49-F238E27FC236}">
                <a16:creationId xmlns:a16="http://schemas.microsoft.com/office/drawing/2014/main" id="{3875F178-C255-5147-8138-83A9B94DF6D3}"/>
              </a:ext>
            </a:extLst>
          </p:cNvPr>
          <p:cNvSpPr>
            <a:spLocks noGrp="1"/>
          </p:cNvSpPr>
          <p:nvPr>
            <p:ph idx="1"/>
          </p:nvPr>
        </p:nvSpPr>
        <p:spPr/>
        <p:txBody>
          <a:bodyPr>
            <a:normAutofit fontScale="85000" lnSpcReduction="20000"/>
          </a:bodyPr>
          <a:lstStyle/>
          <a:p>
            <a:r>
              <a:rPr lang="en-US" dirty="0"/>
              <a:t>Delivery driver self employed via a corporate vehicle. Was injured when he intended to deliver goods to a building site noticed a pallet on the ground at the spot he intended to deliver the goods. He was directed by someone on site to leave the goods in that location without warning of the existence and location of a retention pit.  He attempted to move the pallet. Unbeknown to the plaintiff that pallet was covering a 900mm square retention pit that was some 4 </a:t>
            </a:r>
            <a:r>
              <a:rPr lang="en-US" dirty="0" err="1"/>
              <a:t>metres</a:t>
            </a:r>
            <a:r>
              <a:rPr lang="en-US" dirty="0"/>
              <a:t> deep.  Damages were agreed at $1.6million.</a:t>
            </a:r>
          </a:p>
          <a:p>
            <a:r>
              <a:rPr lang="en-US" dirty="0"/>
              <a:t>Fagan J at first instance found no contributory negligence.</a:t>
            </a:r>
          </a:p>
          <a:p>
            <a:r>
              <a:rPr lang="en-AU" dirty="0"/>
              <a:t>Court of Appeal upheld the finding of no contributory negligence. First, the court noted that in applying CLA s5R the court must consider the harm in fact suffered by the plaintiff to consider “the risk of </a:t>
            </a:r>
            <a:r>
              <a:rPr lang="en-AU" i="1" dirty="0"/>
              <a:t>that</a:t>
            </a:r>
            <a:r>
              <a:rPr lang="en-AU" dirty="0"/>
              <a:t> harm.” In this case it was the risk he would fall into a 4 metre concrete pit and suffer a broken pelvis, broken ribs and spinal injuries as opposed to slipping/ tripping on glass/rubble at [27].</a:t>
            </a:r>
            <a:endParaRPr lang="en-US" dirty="0"/>
          </a:p>
          <a:p>
            <a:endParaRPr lang="en-US" dirty="0"/>
          </a:p>
        </p:txBody>
      </p:sp>
    </p:spTree>
    <p:extLst>
      <p:ext uri="{BB962C8B-B14F-4D97-AF65-F5344CB8AC3E}">
        <p14:creationId xmlns:p14="http://schemas.microsoft.com/office/powerpoint/2010/main" val="20560650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43726-3135-0742-8C1C-5682AB1036C1}"/>
              </a:ext>
            </a:extLst>
          </p:cNvPr>
          <p:cNvSpPr>
            <a:spLocks noGrp="1"/>
          </p:cNvSpPr>
          <p:nvPr>
            <p:ph type="title"/>
          </p:nvPr>
        </p:nvSpPr>
        <p:spPr/>
        <p:txBody>
          <a:bodyPr>
            <a:normAutofit fontScale="90000"/>
          </a:bodyPr>
          <a:lstStyle/>
          <a:p>
            <a:r>
              <a:rPr lang="en-AU" i="1" u="sng" dirty="0"/>
              <a:t>Hallmark Construction Pty Ltd v Brett Harford</a:t>
            </a:r>
            <a:r>
              <a:rPr lang="en-AU" u="sng" dirty="0"/>
              <a:t> [2020] NSWCA 41</a:t>
            </a:r>
            <a:br>
              <a:rPr lang="en-AU" dirty="0"/>
            </a:br>
            <a:endParaRPr lang="en-US" dirty="0"/>
          </a:p>
        </p:txBody>
      </p:sp>
      <p:sp>
        <p:nvSpPr>
          <p:cNvPr id="3" name="Content Placeholder 2">
            <a:extLst>
              <a:ext uri="{FF2B5EF4-FFF2-40B4-BE49-F238E27FC236}">
                <a16:creationId xmlns:a16="http://schemas.microsoft.com/office/drawing/2014/main" id="{3875F178-C255-5147-8138-83A9B94DF6D3}"/>
              </a:ext>
            </a:extLst>
          </p:cNvPr>
          <p:cNvSpPr>
            <a:spLocks noGrp="1"/>
          </p:cNvSpPr>
          <p:nvPr>
            <p:ph idx="1"/>
          </p:nvPr>
        </p:nvSpPr>
        <p:spPr/>
        <p:txBody>
          <a:bodyPr>
            <a:normAutofit fontScale="92500" lnSpcReduction="20000"/>
          </a:bodyPr>
          <a:lstStyle/>
          <a:p>
            <a:r>
              <a:rPr lang="en-AU" dirty="0"/>
              <a:t>Second, noted the application of s5B and 5C are not easily transposed to contributory negligence. Question in this case was whether the plaintiff ought to have realised it covered an opening as opposed to being discarded [28].</a:t>
            </a:r>
          </a:p>
          <a:p>
            <a:r>
              <a:rPr lang="en-AU" dirty="0"/>
              <a:t>Third, noted that causation issues could arise and whether s5R engages the principles of s5D left open in </a:t>
            </a:r>
            <a:r>
              <a:rPr lang="en-AU" i="1" dirty="0"/>
              <a:t>Coles v Bridge </a:t>
            </a:r>
            <a:r>
              <a:rPr lang="en-AU" dirty="0"/>
              <a:t>[2018] NSWCA 183 at [31] but declined to settle that issue as it was not determinative in this case [29].</a:t>
            </a:r>
          </a:p>
          <a:p>
            <a:r>
              <a:rPr lang="en-AU" dirty="0"/>
              <a:t>Fourth, care need be taken by a reasonable person in the position of the Plaintiff or the “qualified objective test” (</a:t>
            </a:r>
            <a:r>
              <a:rPr lang="en-AU" i="1" dirty="0"/>
              <a:t>Boral v </a:t>
            </a:r>
            <a:r>
              <a:rPr lang="en-AU" i="1" dirty="0" err="1"/>
              <a:t>Cosmidis</a:t>
            </a:r>
            <a:r>
              <a:rPr lang="en-AU" i="1" dirty="0"/>
              <a:t> (no. 2) </a:t>
            </a:r>
            <a:r>
              <a:rPr lang="en-AU" dirty="0"/>
              <a:t>[2014] NSWCA 139 [94] in this case the plaintiff ought to be considered to have taken reasonable care as he knew there were retention pits.</a:t>
            </a:r>
          </a:p>
          <a:p>
            <a:endParaRPr lang="en-AU" dirty="0"/>
          </a:p>
        </p:txBody>
      </p:sp>
    </p:spTree>
    <p:extLst>
      <p:ext uri="{BB962C8B-B14F-4D97-AF65-F5344CB8AC3E}">
        <p14:creationId xmlns:p14="http://schemas.microsoft.com/office/powerpoint/2010/main" val="19396826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43726-3135-0742-8C1C-5682AB1036C1}"/>
              </a:ext>
            </a:extLst>
          </p:cNvPr>
          <p:cNvSpPr>
            <a:spLocks noGrp="1"/>
          </p:cNvSpPr>
          <p:nvPr>
            <p:ph type="title"/>
          </p:nvPr>
        </p:nvSpPr>
        <p:spPr/>
        <p:txBody>
          <a:bodyPr>
            <a:normAutofit fontScale="90000"/>
          </a:bodyPr>
          <a:lstStyle/>
          <a:p>
            <a:r>
              <a:rPr lang="en-AU" i="1" u="sng" dirty="0"/>
              <a:t>Hallmark Construction Pty Ltd v Brett Harford</a:t>
            </a:r>
            <a:r>
              <a:rPr lang="en-AU" u="sng" dirty="0"/>
              <a:t> [2020] NSWCA 41</a:t>
            </a:r>
            <a:br>
              <a:rPr lang="en-AU" dirty="0"/>
            </a:br>
            <a:endParaRPr lang="en-US" dirty="0"/>
          </a:p>
        </p:txBody>
      </p:sp>
      <p:sp>
        <p:nvSpPr>
          <p:cNvPr id="3" name="Content Placeholder 2">
            <a:extLst>
              <a:ext uri="{FF2B5EF4-FFF2-40B4-BE49-F238E27FC236}">
                <a16:creationId xmlns:a16="http://schemas.microsoft.com/office/drawing/2014/main" id="{3875F178-C255-5147-8138-83A9B94DF6D3}"/>
              </a:ext>
            </a:extLst>
          </p:cNvPr>
          <p:cNvSpPr>
            <a:spLocks noGrp="1"/>
          </p:cNvSpPr>
          <p:nvPr>
            <p:ph idx="1"/>
          </p:nvPr>
        </p:nvSpPr>
        <p:spPr/>
        <p:txBody>
          <a:bodyPr>
            <a:normAutofit fontScale="92500" lnSpcReduction="10000"/>
          </a:bodyPr>
          <a:lstStyle/>
          <a:p>
            <a:r>
              <a:rPr lang="en-AU" dirty="0"/>
              <a:t>Regarding the liability of the plaintiff’s corporate employer the CoA found that Fagan J had conflated what Hartford did in his personal capacity with what the company ought to have done as an employer.</a:t>
            </a:r>
          </a:p>
          <a:p>
            <a:r>
              <a:rPr lang="en-AU" dirty="0"/>
              <a:t>The Court considered that there was no breach of duty in this case given that there was nothing to alert a bystander to the presence of a retention it under the pallet. A safe system of work has greater prominence where there is a degree of repetition and where the employer has control of the site/sites where the work occurred. In this case, the site was controlled by third parties and there was no need to identify specific questions about how the task could be undertaken given the various sites and circumstances which might be encountered.</a:t>
            </a:r>
          </a:p>
        </p:txBody>
      </p:sp>
    </p:spTree>
    <p:extLst>
      <p:ext uri="{BB962C8B-B14F-4D97-AF65-F5344CB8AC3E}">
        <p14:creationId xmlns:p14="http://schemas.microsoft.com/office/powerpoint/2010/main" val="39564604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6E9D7-D6F6-304C-983D-07BA040E0EC4}"/>
              </a:ext>
            </a:extLst>
          </p:cNvPr>
          <p:cNvSpPr>
            <a:spLocks noGrp="1"/>
          </p:cNvSpPr>
          <p:nvPr>
            <p:ph type="title"/>
          </p:nvPr>
        </p:nvSpPr>
        <p:spPr/>
        <p:txBody>
          <a:bodyPr/>
          <a:lstStyle/>
          <a:p>
            <a:r>
              <a:rPr lang="en-AU" i="1" u="sng" dirty="0" err="1"/>
              <a:t>Menz</a:t>
            </a:r>
            <a:r>
              <a:rPr lang="en-AU" i="1" u="sng" dirty="0"/>
              <a:t> v Wagga Wagga Show Society Inc</a:t>
            </a:r>
            <a:r>
              <a:rPr lang="en-AU" u="sng" dirty="0"/>
              <a:t> [2020] NSWCA 65</a:t>
            </a:r>
            <a:r>
              <a:rPr lang="en-AU" dirty="0"/>
              <a:t> </a:t>
            </a:r>
            <a:endParaRPr lang="en-US" dirty="0"/>
          </a:p>
        </p:txBody>
      </p:sp>
      <p:sp>
        <p:nvSpPr>
          <p:cNvPr id="3" name="Content Placeholder 2">
            <a:extLst>
              <a:ext uri="{FF2B5EF4-FFF2-40B4-BE49-F238E27FC236}">
                <a16:creationId xmlns:a16="http://schemas.microsoft.com/office/drawing/2014/main" id="{E3A25633-8F85-C043-B078-9F89135A1FF4}"/>
              </a:ext>
            </a:extLst>
          </p:cNvPr>
          <p:cNvSpPr>
            <a:spLocks noGrp="1"/>
          </p:cNvSpPr>
          <p:nvPr>
            <p:ph idx="1"/>
          </p:nvPr>
        </p:nvSpPr>
        <p:spPr/>
        <p:txBody>
          <a:bodyPr>
            <a:normAutofit lnSpcReduction="10000"/>
          </a:bodyPr>
          <a:lstStyle/>
          <a:p>
            <a:r>
              <a:rPr lang="en-AU" dirty="0"/>
              <a:t>Appellant was injured when her horse fell while warming up before a competition at the Wagga Wagga Show in 2012 [1]. The appellant was riding her horse Sonny, warming up before the show [5]. Children who were playing and/or climbing on a fence surrounding the race track made contact with a metal sign on the fence causing a loud noise, startling Sonny [5]. Sonny fell onto his right side causing the appellant to fall off him [5]. </a:t>
            </a:r>
          </a:p>
          <a:p>
            <a:r>
              <a:rPr lang="en-AU" dirty="0"/>
              <a:t>The respondent accepted that it had the care, control and management of the show held at the Wagga Wagga Show Ground [1] and it is not in dispute that the appellant sustained serious injuries as a consequence of falling off Sonny and that she continues to suffer psychologically from the accident [5]. </a:t>
            </a:r>
          </a:p>
          <a:p>
            <a:endParaRPr lang="en-US" dirty="0"/>
          </a:p>
        </p:txBody>
      </p:sp>
    </p:spTree>
    <p:extLst>
      <p:ext uri="{BB962C8B-B14F-4D97-AF65-F5344CB8AC3E}">
        <p14:creationId xmlns:p14="http://schemas.microsoft.com/office/powerpoint/2010/main" val="26087055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6E9D7-D6F6-304C-983D-07BA040E0EC4}"/>
              </a:ext>
            </a:extLst>
          </p:cNvPr>
          <p:cNvSpPr>
            <a:spLocks noGrp="1"/>
          </p:cNvSpPr>
          <p:nvPr>
            <p:ph type="title"/>
          </p:nvPr>
        </p:nvSpPr>
        <p:spPr/>
        <p:txBody>
          <a:bodyPr/>
          <a:lstStyle/>
          <a:p>
            <a:r>
              <a:rPr lang="en-AU" i="1" u="sng" dirty="0" err="1"/>
              <a:t>Menz</a:t>
            </a:r>
            <a:r>
              <a:rPr lang="en-AU" i="1" u="sng" dirty="0"/>
              <a:t> v Wagga Wagga Show Society Inc</a:t>
            </a:r>
            <a:r>
              <a:rPr lang="en-AU" u="sng" dirty="0"/>
              <a:t> [2020] NSWCA 65</a:t>
            </a:r>
            <a:r>
              <a:rPr lang="en-AU" dirty="0"/>
              <a:t> </a:t>
            </a:r>
            <a:endParaRPr lang="en-US" dirty="0"/>
          </a:p>
        </p:txBody>
      </p:sp>
      <p:sp>
        <p:nvSpPr>
          <p:cNvPr id="3" name="Content Placeholder 2">
            <a:extLst>
              <a:ext uri="{FF2B5EF4-FFF2-40B4-BE49-F238E27FC236}">
                <a16:creationId xmlns:a16="http://schemas.microsoft.com/office/drawing/2014/main" id="{E3A25633-8F85-C043-B078-9F89135A1FF4}"/>
              </a:ext>
            </a:extLst>
          </p:cNvPr>
          <p:cNvSpPr>
            <a:spLocks noGrp="1"/>
          </p:cNvSpPr>
          <p:nvPr>
            <p:ph idx="1"/>
          </p:nvPr>
        </p:nvSpPr>
        <p:spPr/>
        <p:txBody>
          <a:bodyPr>
            <a:normAutofit fontScale="77500" lnSpcReduction="20000"/>
          </a:bodyPr>
          <a:lstStyle/>
          <a:p>
            <a:r>
              <a:rPr lang="en-AU" dirty="0"/>
              <a:t>Issue 1: Whether the primary judge erred in characterising the risk as an “obvious risk”, and in finding that the appellant was engaged in a “dangerous” recreational activity, such that s 5L of the Civil Liability Act applied to defeat her claim.</a:t>
            </a:r>
          </a:p>
          <a:p>
            <a:pPr lvl="0"/>
            <a:r>
              <a:rPr lang="en-AU" dirty="0"/>
              <a:t>The specification of the obvious risk must be sufficiently precise as to capture the harm which resulted from its materialisation on the facts of the particular case [71].</a:t>
            </a:r>
          </a:p>
          <a:p>
            <a:pPr lvl="0"/>
            <a:r>
              <a:rPr lang="en-AU" dirty="0"/>
              <a:t>‘As a result of’ in s 5L requires a causal connection between the harm and the risk which materialises. As this causal connection can only be satisfied after the risk has materialised, determining the appropriate level of particularity in formulating the risk requires hindsight [72]-[73].</a:t>
            </a:r>
          </a:p>
          <a:p>
            <a:pPr lvl="0"/>
            <a:r>
              <a:rPr lang="en-AU" dirty="0"/>
              <a:t>The warm-up should not be separated from the competition, however even if the warm-up were treated as different activity from the competition, the warm-up was still dangerous for the purposes of the defence in s 5L because of the over-present risk of a fall from the horse’s unexpected reaction to some stimulus [81]-[88].</a:t>
            </a:r>
          </a:p>
          <a:p>
            <a:endParaRPr lang="en-US" dirty="0"/>
          </a:p>
        </p:txBody>
      </p:sp>
    </p:spTree>
    <p:extLst>
      <p:ext uri="{BB962C8B-B14F-4D97-AF65-F5344CB8AC3E}">
        <p14:creationId xmlns:p14="http://schemas.microsoft.com/office/powerpoint/2010/main" val="6964270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6E9D7-D6F6-304C-983D-07BA040E0EC4}"/>
              </a:ext>
            </a:extLst>
          </p:cNvPr>
          <p:cNvSpPr>
            <a:spLocks noGrp="1"/>
          </p:cNvSpPr>
          <p:nvPr>
            <p:ph type="title"/>
          </p:nvPr>
        </p:nvSpPr>
        <p:spPr/>
        <p:txBody>
          <a:bodyPr/>
          <a:lstStyle/>
          <a:p>
            <a:r>
              <a:rPr lang="en-AU" i="1" u="sng" dirty="0" err="1"/>
              <a:t>Menz</a:t>
            </a:r>
            <a:r>
              <a:rPr lang="en-AU" i="1" u="sng" dirty="0"/>
              <a:t> v Wagga Wagga Show Society Inc</a:t>
            </a:r>
            <a:r>
              <a:rPr lang="en-AU" u="sng" dirty="0"/>
              <a:t> [2020] NSWCA 65</a:t>
            </a:r>
            <a:r>
              <a:rPr lang="en-AU" dirty="0"/>
              <a:t> </a:t>
            </a:r>
            <a:endParaRPr lang="en-US" dirty="0"/>
          </a:p>
        </p:txBody>
      </p:sp>
      <p:sp>
        <p:nvSpPr>
          <p:cNvPr id="3" name="Content Placeholder 2">
            <a:extLst>
              <a:ext uri="{FF2B5EF4-FFF2-40B4-BE49-F238E27FC236}">
                <a16:creationId xmlns:a16="http://schemas.microsoft.com/office/drawing/2014/main" id="{E3A25633-8F85-C043-B078-9F89135A1FF4}"/>
              </a:ext>
            </a:extLst>
          </p:cNvPr>
          <p:cNvSpPr>
            <a:spLocks noGrp="1"/>
          </p:cNvSpPr>
          <p:nvPr>
            <p:ph idx="1"/>
          </p:nvPr>
        </p:nvSpPr>
        <p:spPr/>
        <p:txBody>
          <a:bodyPr>
            <a:normAutofit lnSpcReduction="10000"/>
          </a:bodyPr>
          <a:lstStyle/>
          <a:p>
            <a:r>
              <a:rPr lang="en-AU" dirty="0"/>
              <a:t>Issue 2: Whether the primary judge erred in rejecting the expert evidence called by the appellant at trial.</a:t>
            </a:r>
          </a:p>
          <a:p>
            <a:pPr lvl="0"/>
            <a:r>
              <a:rPr lang="en-AU" dirty="0"/>
              <a:t>The primary judge was correct to exclude the evidence in the report. The report did not explain how the author’s opinions derived from her specialised knowledge or explain the reasoning process under lying her conclusions that marshals should have been present and children prevented from being present [105]</a:t>
            </a:r>
          </a:p>
          <a:p>
            <a:pPr lvl="0"/>
            <a:r>
              <a:rPr lang="en-AU" dirty="0"/>
              <a:t>An expert’s opinion should expose their process of reasoning in a way that shows the opinion is based on particular specialised knowledge to comply with s 79 </a:t>
            </a:r>
            <a:r>
              <a:rPr lang="en-AU" i="1" dirty="0"/>
              <a:t>Evidence Act</a:t>
            </a:r>
            <a:r>
              <a:rPr lang="en-AU" dirty="0"/>
              <a:t> [108]</a:t>
            </a:r>
          </a:p>
          <a:p>
            <a:pPr marL="0" indent="0">
              <a:buNone/>
            </a:pPr>
            <a:endParaRPr lang="en-US" dirty="0"/>
          </a:p>
        </p:txBody>
      </p:sp>
    </p:spTree>
    <p:extLst>
      <p:ext uri="{BB962C8B-B14F-4D97-AF65-F5344CB8AC3E}">
        <p14:creationId xmlns:p14="http://schemas.microsoft.com/office/powerpoint/2010/main" val="9260441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6E9D7-D6F6-304C-983D-07BA040E0EC4}"/>
              </a:ext>
            </a:extLst>
          </p:cNvPr>
          <p:cNvSpPr>
            <a:spLocks noGrp="1"/>
          </p:cNvSpPr>
          <p:nvPr>
            <p:ph type="title"/>
          </p:nvPr>
        </p:nvSpPr>
        <p:spPr/>
        <p:txBody>
          <a:bodyPr/>
          <a:lstStyle/>
          <a:p>
            <a:r>
              <a:rPr lang="en-AU" i="1" u="sng" dirty="0" err="1"/>
              <a:t>Menz</a:t>
            </a:r>
            <a:r>
              <a:rPr lang="en-AU" i="1" u="sng" dirty="0"/>
              <a:t> v Wagga Wagga Show Society Inc</a:t>
            </a:r>
            <a:r>
              <a:rPr lang="en-AU" u="sng" dirty="0"/>
              <a:t> [2020] NSWCA 65</a:t>
            </a:r>
            <a:r>
              <a:rPr lang="en-AU" dirty="0"/>
              <a:t> </a:t>
            </a:r>
            <a:endParaRPr lang="en-US" dirty="0"/>
          </a:p>
        </p:txBody>
      </p:sp>
      <p:sp>
        <p:nvSpPr>
          <p:cNvPr id="3" name="Content Placeholder 2">
            <a:extLst>
              <a:ext uri="{FF2B5EF4-FFF2-40B4-BE49-F238E27FC236}">
                <a16:creationId xmlns:a16="http://schemas.microsoft.com/office/drawing/2014/main" id="{E3A25633-8F85-C043-B078-9F89135A1FF4}"/>
              </a:ext>
            </a:extLst>
          </p:cNvPr>
          <p:cNvSpPr>
            <a:spLocks noGrp="1"/>
          </p:cNvSpPr>
          <p:nvPr>
            <p:ph idx="1"/>
          </p:nvPr>
        </p:nvSpPr>
        <p:spPr/>
        <p:txBody>
          <a:bodyPr>
            <a:normAutofit/>
          </a:bodyPr>
          <a:lstStyle/>
          <a:p>
            <a:r>
              <a:rPr lang="en-AU" dirty="0"/>
              <a:t>Issue 3: Whether the primary judge erred in finding that the respondent had not breached its duty under s 5B of the </a:t>
            </a:r>
            <a:r>
              <a:rPr lang="en-AU" i="1" dirty="0"/>
              <a:t>Civil Liability Act </a:t>
            </a:r>
            <a:r>
              <a:rPr lang="en-AU" dirty="0"/>
              <a:t>by failing to station marshals.</a:t>
            </a:r>
          </a:p>
          <a:p>
            <a:pPr lvl="0"/>
            <a:r>
              <a:rPr lang="en-AU" dirty="0" err="1"/>
              <a:t>R.e</a:t>
            </a:r>
            <a:r>
              <a:rPr lang="en-AU" dirty="0"/>
              <a:t>. reasonable steps a person in the respondent’s position would have taken for the purposes of s 5B(1)(c) </a:t>
            </a:r>
            <a:r>
              <a:rPr lang="en-AU" i="1" dirty="0"/>
              <a:t>CLA:</a:t>
            </a:r>
            <a:r>
              <a:rPr lang="en-AU" dirty="0"/>
              <a:t> the appellant had not established that the respondent had breached its duty of care [128]</a:t>
            </a:r>
          </a:p>
          <a:p>
            <a:pPr lvl="0"/>
            <a:r>
              <a:rPr lang="en-AU" dirty="0"/>
              <a:t>Where a risk warning is effective for the purposes of s 5M </a:t>
            </a:r>
            <a:r>
              <a:rPr lang="en-AU" i="1" dirty="0"/>
              <a:t>Civil Liability Act </a:t>
            </a:r>
            <a:r>
              <a:rPr lang="en-AU" dirty="0"/>
              <a:t>no duty of care is owed [125]. </a:t>
            </a:r>
          </a:p>
        </p:txBody>
      </p:sp>
    </p:spTree>
    <p:extLst>
      <p:ext uri="{BB962C8B-B14F-4D97-AF65-F5344CB8AC3E}">
        <p14:creationId xmlns:p14="http://schemas.microsoft.com/office/powerpoint/2010/main" val="4033342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944FE-334F-CC47-84E8-5DB159CE39C2}"/>
              </a:ext>
            </a:extLst>
          </p:cNvPr>
          <p:cNvSpPr>
            <a:spLocks noGrp="1"/>
          </p:cNvSpPr>
          <p:nvPr>
            <p:ph type="title"/>
          </p:nvPr>
        </p:nvSpPr>
        <p:spPr/>
        <p:txBody>
          <a:bodyPr/>
          <a:lstStyle/>
          <a:p>
            <a:r>
              <a:rPr lang="en-US" dirty="0"/>
              <a:t>DUTY OF CARE</a:t>
            </a:r>
          </a:p>
        </p:txBody>
      </p:sp>
      <p:sp>
        <p:nvSpPr>
          <p:cNvPr id="3" name="Content Placeholder 2">
            <a:extLst>
              <a:ext uri="{FF2B5EF4-FFF2-40B4-BE49-F238E27FC236}">
                <a16:creationId xmlns:a16="http://schemas.microsoft.com/office/drawing/2014/main" id="{1BF19001-9B72-3E40-ADF7-8C752B110882}"/>
              </a:ext>
            </a:extLst>
          </p:cNvPr>
          <p:cNvSpPr>
            <a:spLocks noGrp="1"/>
          </p:cNvSpPr>
          <p:nvPr>
            <p:ph idx="1"/>
          </p:nvPr>
        </p:nvSpPr>
        <p:spPr>
          <a:xfrm>
            <a:off x="1451579" y="2015732"/>
            <a:ext cx="9603275" cy="3716853"/>
          </a:xfrm>
        </p:spPr>
        <p:txBody>
          <a:bodyPr>
            <a:normAutofit lnSpcReduction="10000"/>
          </a:bodyPr>
          <a:lstStyle/>
          <a:p>
            <a:r>
              <a:rPr lang="en-US" dirty="0"/>
              <a:t>Sullivan v Moody [2001] HCA 59; (2001) 207 CLR 562 at [50] (5 justice single judgment):</a:t>
            </a:r>
          </a:p>
          <a:p>
            <a:pPr lvl="1"/>
            <a:r>
              <a:rPr lang="en-US" dirty="0"/>
              <a:t>“Different classes of case give rise to different problems in determining the existence and nature or scope, of a duty of care. Sometimes the problems may be bound up with the harm suffered by the plaintiff as, for example, where its direct cause is the criminal conduct of some third party. Sometimes they may arise because the defendant is the repository of a statutory power or discretion. Sometimes they may reflect the difficulty of confining the class of persons to whom a duty may be owed within reasonable limits. Sometimes they may concern the need to preserve the coherence of other legal principles, or of a statutory scheme which governs certain conduct or relationships. The relevant problem will then become the focus of attention in a judicial evaluation of the factors which tend for or against a conclusion to be arrived at as a matter of principle…”</a:t>
            </a:r>
          </a:p>
          <a:p>
            <a:pPr lvl="1"/>
            <a:endParaRPr lang="en-US" dirty="0"/>
          </a:p>
          <a:p>
            <a:endParaRPr lang="en-US" dirty="0"/>
          </a:p>
        </p:txBody>
      </p:sp>
    </p:spTree>
    <p:extLst>
      <p:ext uri="{BB962C8B-B14F-4D97-AF65-F5344CB8AC3E}">
        <p14:creationId xmlns:p14="http://schemas.microsoft.com/office/powerpoint/2010/main" val="2460428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98302-D4FC-B64D-858A-CE1C8B1B9F58}"/>
              </a:ext>
            </a:extLst>
          </p:cNvPr>
          <p:cNvSpPr>
            <a:spLocks noGrp="1"/>
          </p:cNvSpPr>
          <p:nvPr>
            <p:ph type="title"/>
          </p:nvPr>
        </p:nvSpPr>
        <p:spPr/>
        <p:txBody>
          <a:bodyPr/>
          <a:lstStyle/>
          <a:p>
            <a:r>
              <a:rPr lang="en-AU" i="1" u="sng" dirty="0"/>
              <a:t>Bauer Media Pty Ltd v </a:t>
            </a:r>
            <a:r>
              <a:rPr lang="en-AU" i="1" u="sng" dirty="0" err="1"/>
              <a:t>Khedrlarian</a:t>
            </a:r>
            <a:r>
              <a:rPr lang="en-AU" i="1" u="sng" dirty="0"/>
              <a:t> </a:t>
            </a:r>
            <a:r>
              <a:rPr lang="en-AU" u="sng" dirty="0"/>
              <a:t>[2020] NSWCA 288</a:t>
            </a:r>
            <a:r>
              <a:rPr lang="en-AU" dirty="0"/>
              <a:t> </a:t>
            </a:r>
            <a:endParaRPr lang="en-US" dirty="0"/>
          </a:p>
        </p:txBody>
      </p:sp>
      <p:sp>
        <p:nvSpPr>
          <p:cNvPr id="3" name="Content Placeholder 2">
            <a:extLst>
              <a:ext uri="{FF2B5EF4-FFF2-40B4-BE49-F238E27FC236}">
                <a16:creationId xmlns:a16="http://schemas.microsoft.com/office/drawing/2014/main" id="{4F345685-A372-4F47-8554-914944190AC9}"/>
              </a:ext>
            </a:extLst>
          </p:cNvPr>
          <p:cNvSpPr>
            <a:spLocks noGrp="1"/>
          </p:cNvSpPr>
          <p:nvPr>
            <p:ph idx="1"/>
          </p:nvPr>
        </p:nvSpPr>
        <p:spPr/>
        <p:txBody>
          <a:bodyPr>
            <a:normAutofit fontScale="92500" lnSpcReduction="20000"/>
          </a:bodyPr>
          <a:lstStyle/>
          <a:p>
            <a:r>
              <a:rPr lang="en-AU" dirty="0"/>
              <a:t>The respondent (Worker) was employed by a labour hire company (Demand). Demand entered into a contract with the appellant (Bauer) whereby Demand provided to Bauer the services of its employees, including the Worker [35].</a:t>
            </a:r>
          </a:p>
          <a:p>
            <a:r>
              <a:rPr lang="en-AU" dirty="0"/>
              <a:t> Among other things, the Worker was required to lift bundles of magazines repetitively whilst working at Bauer’s premises: it was up to the employee how many copies of a magazine they would collect from the shelf at one time [51]. The Worker claims the subject injury took place on 27 February 2011 while lifting a bundle of magazines [36]. The Worker claims that as a result of the failure of both Bauer and Demand to provide her with a safe system of work, she suffers from permanent aggravation of a degenerative disease in her neck, permanent aggravation of rotator cuff pathology in each shoulder, tenosynovitis in her right wrist and carpel tunnel syndrome in her left wrist [34]. </a:t>
            </a:r>
          </a:p>
          <a:p>
            <a:endParaRPr lang="en-US" dirty="0"/>
          </a:p>
        </p:txBody>
      </p:sp>
    </p:spTree>
    <p:extLst>
      <p:ext uri="{BB962C8B-B14F-4D97-AF65-F5344CB8AC3E}">
        <p14:creationId xmlns:p14="http://schemas.microsoft.com/office/powerpoint/2010/main" val="6757905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98302-D4FC-B64D-858A-CE1C8B1B9F58}"/>
              </a:ext>
            </a:extLst>
          </p:cNvPr>
          <p:cNvSpPr>
            <a:spLocks noGrp="1"/>
          </p:cNvSpPr>
          <p:nvPr>
            <p:ph type="title"/>
          </p:nvPr>
        </p:nvSpPr>
        <p:spPr/>
        <p:txBody>
          <a:bodyPr/>
          <a:lstStyle/>
          <a:p>
            <a:r>
              <a:rPr lang="en-AU" i="1" u="sng" dirty="0"/>
              <a:t>Bauer Media Pty Ltd v </a:t>
            </a:r>
            <a:r>
              <a:rPr lang="en-AU" i="1" u="sng" dirty="0" err="1"/>
              <a:t>Khedrlarian</a:t>
            </a:r>
            <a:r>
              <a:rPr lang="en-AU" i="1" u="sng" dirty="0"/>
              <a:t> </a:t>
            </a:r>
            <a:r>
              <a:rPr lang="en-AU" u="sng" dirty="0"/>
              <a:t>[2020] NSWCA 288</a:t>
            </a:r>
            <a:r>
              <a:rPr lang="en-AU" dirty="0"/>
              <a:t> </a:t>
            </a:r>
            <a:endParaRPr lang="en-US" dirty="0"/>
          </a:p>
        </p:txBody>
      </p:sp>
      <p:sp>
        <p:nvSpPr>
          <p:cNvPr id="3" name="Content Placeholder 2">
            <a:extLst>
              <a:ext uri="{FF2B5EF4-FFF2-40B4-BE49-F238E27FC236}">
                <a16:creationId xmlns:a16="http://schemas.microsoft.com/office/drawing/2014/main" id="{4F345685-A372-4F47-8554-914944190AC9}"/>
              </a:ext>
            </a:extLst>
          </p:cNvPr>
          <p:cNvSpPr>
            <a:spLocks noGrp="1"/>
          </p:cNvSpPr>
          <p:nvPr>
            <p:ph idx="1"/>
          </p:nvPr>
        </p:nvSpPr>
        <p:spPr/>
        <p:txBody>
          <a:bodyPr>
            <a:normAutofit fontScale="85000" lnSpcReduction="20000"/>
          </a:bodyPr>
          <a:lstStyle/>
          <a:p>
            <a:r>
              <a:rPr lang="en-AU" dirty="0"/>
              <a:t>Expert Evidence was admitted as to the system of work which did not contain accurate information from the plaintiff about the development of her symptoms nor the weight of the goods the plaintiff was handling (30Kg as opposed to no more than 11.5kg).</a:t>
            </a:r>
          </a:p>
          <a:p>
            <a:r>
              <a:rPr lang="en-AU" dirty="0"/>
              <a:t>The failure to mirror those aspects of the plaintiff’s evidence would either lead to the rejection of the report or the report being of limited weight</a:t>
            </a:r>
          </a:p>
          <a:p>
            <a:r>
              <a:rPr lang="en-AU" dirty="0"/>
              <a:t>The report did not contain the precise means of task rotation that would be said to have addressed the risk of harm. The report ought to have been rejected on that basis also.</a:t>
            </a:r>
          </a:p>
          <a:p>
            <a:r>
              <a:rPr lang="en-AU" dirty="0"/>
              <a:t>Even with the report admitted there remained no evidence of the precise system of work for “job rotation” nor was there any suggestion that the physical structures of the workplace were negligently designed.</a:t>
            </a:r>
          </a:p>
          <a:p>
            <a:r>
              <a:rPr lang="en-AU" dirty="0"/>
              <a:t>The plaintiff was unsuccessful. </a:t>
            </a:r>
            <a:endParaRPr lang="en-US" dirty="0"/>
          </a:p>
        </p:txBody>
      </p:sp>
    </p:spTree>
    <p:extLst>
      <p:ext uri="{BB962C8B-B14F-4D97-AF65-F5344CB8AC3E}">
        <p14:creationId xmlns:p14="http://schemas.microsoft.com/office/powerpoint/2010/main" val="31264312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98302-D4FC-B64D-858A-CE1C8B1B9F58}"/>
              </a:ext>
            </a:extLst>
          </p:cNvPr>
          <p:cNvSpPr>
            <a:spLocks noGrp="1"/>
          </p:cNvSpPr>
          <p:nvPr>
            <p:ph type="title"/>
          </p:nvPr>
        </p:nvSpPr>
        <p:spPr/>
        <p:txBody>
          <a:bodyPr/>
          <a:lstStyle/>
          <a:p>
            <a:r>
              <a:rPr lang="en-AU" i="1" dirty="0" err="1"/>
              <a:t>Tapp</a:t>
            </a:r>
            <a:r>
              <a:rPr lang="en-AU" i="1" dirty="0"/>
              <a:t> v Australian Bushmen’s </a:t>
            </a:r>
            <a:r>
              <a:rPr lang="en-AU" i="1" dirty="0" err="1"/>
              <a:t>Campdraft</a:t>
            </a:r>
            <a:r>
              <a:rPr lang="en-AU" i="1" dirty="0"/>
              <a:t> &amp; Rodeo Association Ltd </a:t>
            </a:r>
            <a:r>
              <a:rPr lang="en-AU" dirty="0"/>
              <a:t>[2020] NSWCA 263 </a:t>
            </a:r>
            <a:endParaRPr lang="en-US" dirty="0"/>
          </a:p>
        </p:txBody>
      </p:sp>
      <p:sp>
        <p:nvSpPr>
          <p:cNvPr id="3" name="Content Placeholder 2">
            <a:extLst>
              <a:ext uri="{FF2B5EF4-FFF2-40B4-BE49-F238E27FC236}">
                <a16:creationId xmlns:a16="http://schemas.microsoft.com/office/drawing/2014/main" id="{4F345685-A372-4F47-8554-914944190AC9}"/>
              </a:ext>
            </a:extLst>
          </p:cNvPr>
          <p:cNvSpPr>
            <a:spLocks noGrp="1"/>
          </p:cNvSpPr>
          <p:nvPr>
            <p:ph idx="1"/>
          </p:nvPr>
        </p:nvSpPr>
        <p:spPr/>
        <p:txBody>
          <a:bodyPr>
            <a:normAutofit lnSpcReduction="10000"/>
          </a:bodyPr>
          <a:lstStyle/>
          <a:p>
            <a:r>
              <a:rPr lang="en-AU" dirty="0"/>
              <a:t>The appellant competed in a </a:t>
            </a:r>
            <a:r>
              <a:rPr lang="en-AU" dirty="0" err="1"/>
              <a:t>campdraft</a:t>
            </a:r>
            <a:r>
              <a:rPr lang="en-AU" dirty="0"/>
              <a:t> event run by the Australian Bushmen’s </a:t>
            </a:r>
            <a:r>
              <a:rPr lang="en-AU" dirty="0" err="1"/>
              <a:t>Campdraft</a:t>
            </a:r>
            <a:r>
              <a:rPr lang="en-AU" dirty="0"/>
              <a:t> &amp; Rodeo Association Ltd. </a:t>
            </a:r>
            <a:r>
              <a:rPr lang="en-AU" dirty="0" err="1"/>
              <a:t>Campdrafting</a:t>
            </a:r>
            <a:r>
              <a:rPr lang="en-AU" dirty="0"/>
              <a:t> is recognised as a sport which involves a participant riding a horse for the purpose of chasing cattle and eventually separating one of the animals from the rest of the herd. </a:t>
            </a:r>
          </a:p>
          <a:p>
            <a:r>
              <a:rPr lang="en-AU" dirty="0"/>
              <a:t>The appellant was offered to take her father’s place in a </a:t>
            </a:r>
            <a:r>
              <a:rPr lang="en-AU" dirty="0" err="1"/>
              <a:t>campdraft</a:t>
            </a:r>
            <a:r>
              <a:rPr lang="en-AU" dirty="0"/>
              <a:t> event. The appellant had two successful rides earlier on in the day . Upon taking her father’s place in the open </a:t>
            </a:r>
            <a:r>
              <a:rPr lang="en-AU" dirty="0" err="1"/>
              <a:t>campdraft</a:t>
            </a:r>
            <a:r>
              <a:rPr lang="en-AU" dirty="0"/>
              <a:t> at 5pm, with the horse ‘</a:t>
            </a:r>
            <a:r>
              <a:rPr lang="en-AU" dirty="0" err="1"/>
              <a:t>Xena</a:t>
            </a:r>
            <a:r>
              <a:rPr lang="en-AU" dirty="0"/>
              <a:t> Lena’, which the appellant had experience with, the horse fell over due to its legs sliding on the surface. The appellant subsequently fell off the horse and suffered a significant spinal injury. </a:t>
            </a:r>
            <a:endParaRPr lang="en-US" dirty="0"/>
          </a:p>
        </p:txBody>
      </p:sp>
    </p:spTree>
    <p:extLst>
      <p:ext uri="{BB962C8B-B14F-4D97-AF65-F5344CB8AC3E}">
        <p14:creationId xmlns:p14="http://schemas.microsoft.com/office/powerpoint/2010/main" val="1963379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98302-D4FC-B64D-858A-CE1C8B1B9F58}"/>
              </a:ext>
            </a:extLst>
          </p:cNvPr>
          <p:cNvSpPr>
            <a:spLocks noGrp="1"/>
          </p:cNvSpPr>
          <p:nvPr>
            <p:ph type="title"/>
          </p:nvPr>
        </p:nvSpPr>
        <p:spPr/>
        <p:txBody>
          <a:bodyPr/>
          <a:lstStyle/>
          <a:p>
            <a:r>
              <a:rPr lang="en-AU" i="1" dirty="0" err="1"/>
              <a:t>Tapp</a:t>
            </a:r>
            <a:r>
              <a:rPr lang="en-AU" i="1" dirty="0"/>
              <a:t> v Australian Bushmen’s </a:t>
            </a:r>
            <a:r>
              <a:rPr lang="en-AU" i="1" dirty="0" err="1"/>
              <a:t>Campdraft</a:t>
            </a:r>
            <a:r>
              <a:rPr lang="en-AU" i="1" dirty="0"/>
              <a:t> &amp; Rodeo Association Ltd </a:t>
            </a:r>
            <a:r>
              <a:rPr lang="en-AU" dirty="0"/>
              <a:t>[2020] NSWCA 263 </a:t>
            </a:r>
            <a:endParaRPr lang="en-US" dirty="0"/>
          </a:p>
        </p:txBody>
      </p:sp>
      <p:sp>
        <p:nvSpPr>
          <p:cNvPr id="3" name="Content Placeholder 2">
            <a:extLst>
              <a:ext uri="{FF2B5EF4-FFF2-40B4-BE49-F238E27FC236}">
                <a16:creationId xmlns:a16="http://schemas.microsoft.com/office/drawing/2014/main" id="{4F345685-A372-4F47-8554-914944190AC9}"/>
              </a:ext>
            </a:extLst>
          </p:cNvPr>
          <p:cNvSpPr>
            <a:spLocks noGrp="1"/>
          </p:cNvSpPr>
          <p:nvPr>
            <p:ph idx="1"/>
          </p:nvPr>
        </p:nvSpPr>
        <p:spPr/>
        <p:txBody>
          <a:bodyPr>
            <a:normAutofit fontScale="62500" lnSpcReduction="20000"/>
          </a:bodyPr>
          <a:lstStyle/>
          <a:p>
            <a:pPr marL="0" lvl="0" indent="0">
              <a:buNone/>
            </a:pPr>
            <a:r>
              <a:rPr lang="en-AU" dirty="0"/>
              <a:t>It was submitted that a duty of care would have been breached if the association did not; plough the surface where the comp would take place, stop the comp if the ground became unsafe and/or warn competitors that the surface became unsafe. Whilst it was submitted that there was multiple falls throughout the day, Payne JA determined that due to the evidence being purely based on hindsight the exercise of reasonable care did not involve; stopping the competition, ploughing the surface prior to the accident, or warning the contestants of dangerous conditions. Payne JA dismissed ground 1 of the appeal. </a:t>
            </a:r>
          </a:p>
          <a:p>
            <a:pPr marL="0" lvl="0" indent="0">
              <a:buNone/>
            </a:pPr>
            <a:r>
              <a:rPr lang="en-AU" dirty="0"/>
              <a:t>Payne JA the appeal relied on the argument that the surface had deteriorated, which presented a significant risk. Payne JA determined that, with reference to the case </a:t>
            </a:r>
            <a:r>
              <a:rPr lang="en-AU" i="1" dirty="0"/>
              <a:t>Singh</a:t>
            </a:r>
            <a:r>
              <a:rPr lang="en-AU" dirty="0"/>
              <a:t>, the risk identified by the appellant was too particular, the risk must be identified with generality. The risk of falling off the horse in this event was deemed to be an obvious risk to the appellant as she had many years of experience. The deterioration of the surface would have also been an obvious risk as the appellant watched multiple riders fall on that exact same day prior to her accident. Grounds 2 and 3 were rejected by Payne JA. Conversely, McCallum JA referenced the appellant’s age (19) and her unawareness of the opportunity to withdraw her entry from the competition as reasons to allow grounds 2 and 3.</a:t>
            </a:r>
          </a:p>
          <a:p>
            <a:pPr marL="0" indent="0">
              <a:buNone/>
            </a:pPr>
            <a:r>
              <a:rPr lang="en-AU" dirty="0"/>
              <a:t>Previous court was held to have erred in finding that as the workers were volunteers under 60(1) of CLA, the immunity provided to them under s 61 extended to the association themselves. Due to the distinction drawn between a volunteer and community org in s 64, Payne JA deemed that a volunteer can only be classified as a natural person, not an organisation. The ground was allowed, but did not affect outcome of appeal.</a:t>
            </a:r>
          </a:p>
          <a:p>
            <a:endParaRPr lang="en-US" dirty="0"/>
          </a:p>
        </p:txBody>
      </p:sp>
    </p:spTree>
    <p:extLst>
      <p:ext uri="{BB962C8B-B14F-4D97-AF65-F5344CB8AC3E}">
        <p14:creationId xmlns:p14="http://schemas.microsoft.com/office/powerpoint/2010/main" val="33674975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98302-D4FC-B64D-858A-CE1C8B1B9F58}"/>
              </a:ext>
            </a:extLst>
          </p:cNvPr>
          <p:cNvSpPr>
            <a:spLocks noGrp="1"/>
          </p:cNvSpPr>
          <p:nvPr>
            <p:ph type="title"/>
          </p:nvPr>
        </p:nvSpPr>
        <p:spPr/>
        <p:txBody>
          <a:bodyPr/>
          <a:lstStyle/>
          <a:p>
            <a:r>
              <a:rPr lang="en-AU" i="1" dirty="0"/>
              <a:t>Davies  v  Whitehaven Coal Mining Limited </a:t>
            </a:r>
            <a:r>
              <a:rPr lang="en-AU" dirty="0"/>
              <a:t>[2020] NSWCA 219 </a:t>
            </a:r>
            <a:endParaRPr lang="en-US" dirty="0"/>
          </a:p>
        </p:txBody>
      </p:sp>
      <p:sp>
        <p:nvSpPr>
          <p:cNvPr id="3" name="Content Placeholder 2">
            <a:extLst>
              <a:ext uri="{FF2B5EF4-FFF2-40B4-BE49-F238E27FC236}">
                <a16:creationId xmlns:a16="http://schemas.microsoft.com/office/drawing/2014/main" id="{4F345685-A372-4F47-8554-914944190AC9}"/>
              </a:ext>
            </a:extLst>
          </p:cNvPr>
          <p:cNvSpPr>
            <a:spLocks noGrp="1"/>
          </p:cNvSpPr>
          <p:nvPr>
            <p:ph idx="1"/>
          </p:nvPr>
        </p:nvSpPr>
        <p:spPr/>
        <p:txBody>
          <a:bodyPr>
            <a:normAutofit/>
          </a:bodyPr>
          <a:lstStyle/>
          <a:p>
            <a:pPr marL="0" lvl="0" indent="0">
              <a:buNone/>
            </a:pPr>
            <a:r>
              <a:rPr lang="en-AU" dirty="0"/>
              <a:t>Mr Davies was operating an LHD vehicle whilst working for Whitehaven. He had spent more than half his time as a worker operating these machines.  At some stage before the accident, Whitehaven modified the LHD for a reason which has no clear evidence. Due to these modifications, Mr Davies now had to climb to the top of the machine after refuelling it. It was often wet at the refuelling bay.  On the day of the accident, Mr Davies slipped from on top of the LHD and placed all his weight on his left shoulder, causing him to suffer a rotator cuff tear in that shoulder. Mr Davies suffered from multiple complications associated with treating the shoulder injury. </a:t>
            </a:r>
          </a:p>
          <a:p>
            <a:endParaRPr lang="en-US" dirty="0"/>
          </a:p>
        </p:txBody>
      </p:sp>
    </p:spTree>
    <p:extLst>
      <p:ext uri="{BB962C8B-B14F-4D97-AF65-F5344CB8AC3E}">
        <p14:creationId xmlns:p14="http://schemas.microsoft.com/office/powerpoint/2010/main" val="32145710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98302-D4FC-B64D-858A-CE1C8B1B9F58}"/>
              </a:ext>
            </a:extLst>
          </p:cNvPr>
          <p:cNvSpPr>
            <a:spLocks noGrp="1"/>
          </p:cNvSpPr>
          <p:nvPr>
            <p:ph type="title"/>
          </p:nvPr>
        </p:nvSpPr>
        <p:spPr/>
        <p:txBody>
          <a:bodyPr/>
          <a:lstStyle/>
          <a:p>
            <a:r>
              <a:rPr lang="en-AU" i="1" dirty="0"/>
              <a:t>Davies  v  Whitehaven Coal Mining Limited </a:t>
            </a:r>
            <a:r>
              <a:rPr lang="en-AU" dirty="0"/>
              <a:t>[2020] NSWCA 219 </a:t>
            </a:r>
            <a:endParaRPr lang="en-US" dirty="0"/>
          </a:p>
        </p:txBody>
      </p:sp>
      <p:sp>
        <p:nvSpPr>
          <p:cNvPr id="3" name="Content Placeholder 2">
            <a:extLst>
              <a:ext uri="{FF2B5EF4-FFF2-40B4-BE49-F238E27FC236}">
                <a16:creationId xmlns:a16="http://schemas.microsoft.com/office/drawing/2014/main" id="{4F345685-A372-4F47-8554-914944190AC9}"/>
              </a:ext>
            </a:extLst>
          </p:cNvPr>
          <p:cNvSpPr>
            <a:spLocks noGrp="1"/>
          </p:cNvSpPr>
          <p:nvPr>
            <p:ph idx="1"/>
          </p:nvPr>
        </p:nvSpPr>
        <p:spPr/>
        <p:txBody>
          <a:bodyPr>
            <a:normAutofit fontScale="70000" lnSpcReduction="20000"/>
          </a:bodyPr>
          <a:lstStyle/>
          <a:p>
            <a:r>
              <a:rPr lang="en-AU" dirty="0"/>
              <a:t>McCallum JA notes that the primary judge did not state whether the creation of an unnecessary risk amounted to a breach of duty. Expert witnesses admitted that climbing to the top of the machine entailed a risk of falling. The modification of the vehicle created an unnecessary risk of injury when climbing on top of the LHD. Grounds 1 and 4 were upheld by McCallum JA.</a:t>
            </a:r>
          </a:p>
          <a:p>
            <a:r>
              <a:rPr lang="en-AU" dirty="0"/>
              <a:t>Despite the primary Judge declaring that Mr Davies’ expert did not answer the questions regarding safeguarding to the best of their ability in comparison to Whitehaven’s expert, Professor </a:t>
            </a:r>
            <a:r>
              <a:rPr lang="en-AU" dirty="0" err="1"/>
              <a:t>Hebblewhite</a:t>
            </a:r>
            <a:r>
              <a:rPr lang="en-AU" dirty="0"/>
              <a:t>, McCallum JA disagreed with this view. He found that </a:t>
            </a:r>
            <a:r>
              <a:rPr lang="en-AU" dirty="0" err="1"/>
              <a:t>Hebblewhite’s</a:t>
            </a:r>
            <a:r>
              <a:rPr lang="en-AU" dirty="0"/>
              <a:t> advice relied on the unfound assumption that some form of risk assessment took place. McCallum JA agreed with Mr Davies’ expert, who proclaimed that the rungs and handholds were not sufficient safeguards. McCallum JA also found that the action that Mr Davies had to complete whilst getting down from the LHD was likened to lowering himself over the edge of a short cliff. Grounds 3 and 5 were upheld due to this climbing manoeuvre being an essential action of the work.</a:t>
            </a:r>
          </a:p>
          <a:p>
            <a:r>
              <a:rPr lang="en-AU" dirty="0"/>
              <a:t>McCallum JA rejected Whitehaven’s submissions that Mr Davies did something incorrectly at the time of his injury as he had completed the manoeuvre before without injury. The judge found that this reasoning does not constitute as carelessness. The focal task is to decipher what happened in this particular instance. McCallum J concluded that without adequate safeguards, no carelessness could be found. </a:t>
            </a:r>
            <a:endParaRPr lang="en-US" dirty="0"/>
          </a:p>
        </p:txBody>
      </p:sp>
    </p:spTree>
    <p:extLst>
      <p:ext uri="{BB962C8B-B14F-4D97-AF65-F5344CB8AC3E}">
        <p14:creationId xmlns:p14="http://schemas.microsoft.com/office/powerpoint/2010/main" val="3619334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E0B5A-FEC3-604F-9DD5-0E1DDB1600FC}"/>
              </a:ext>
            </a:extLst>
          </p:cNvPr>
          <p:cNvSpPr>
            <a:spLocks noGrp="1"/>
          </p:cNvSpPr>
          <p:nvPr>
            <p:ph type="title"/>
          </p:nvPr>
        </p:nvSpPr>
        <p:spPr/>
        <p:txBody>
          <a:bodyPr/>
          <a:lstStyle/>
          <a:p>
            <a:r>
              <a:rPr lang="en-US" i="1" dirty="0"/>
              <a:t>Best v ROSAMOND</a:t>
            </a:r>
            <a:r>
              <a:rPr lang="en-US" dirty="0"/>
              <a:t> [2020] NSWCA 90</a:t>
            </a:r>
          </a:p>
        </p:txBody>
      </p:sp>
      <p:sp>
        <p:nvSpPr>
          <p:cNvPr id="3" name="Content Placeholder 2">
            <a:extLst>
              <a:ext uri="{FF2B5EF4-FFF2-40B4-BE49-F238E27FC236}">
                <a16:creationId xmlns:a16="http://schemas.microsoft.com/office/drawing/2014/main" id="{3B81A3B7-C359-2C44-8C61-0568A07281B4}"/>
              </a:ext>
            </a:extLst>
          </p:cNvPr>
          <p:cNvSpPr>
            <a:spLocks noGrp="1"/>
          </p:cNvSpPr>
          <p:nvPr>
            <p:ph idx="1"/>
          </p:nvPr>
        </p:nvSpPr>
        <p:spPr/>
        <p:txBody>
          <a:bodyPr>
            <a:normAutofit fontScale="92500" lnSpcReduction="10000"/>
          </a:bodyPr>
          <a:lstStyle/>
          <a:p>
            <a:r>
              <a:rPr lang="en-US" dirty="0"/>
              <a:t>Action for assault brought 3 years 7 months and 8 days after the incident. </a:t>
            </a:r>
          </a:p>
          <a:p>
            <a:r>
              <a:rPr lang="en-US" dirty="0"/>
              <a:t>Appellant knew that he had suffered injury and that it occurred at the fault of the defendant before 7 months 8 days after the accident (section 50D(1)(a) and (b))</a:t>
            </a:r>
          </a:p>
          <a:p>
            <a:r>
              <a:rPr lang="en-US" dirty="0"/>
              <a:t>Question of whether the appellant knew the injury was sufficiently serious to justify the bringing of an action (Section 50D(1)(c))</a:t>
            </a:r>
          </a:p>
          <a:p>
            <a:r>
              <a:rPr lang="en-US" dirty="0"/>
              <a:t>Found that was known prior to that date.  Appellant had permanent eye damage within a month of the accident</a:t>
            </a:r>
          </a:p>
          <a:p>
            <a:r>
              <a:rPr lang="en-US" dirty="0"/>
              <a:t>Trial Judge (</a:t>
            </a:r>
            <a:r>
              <a:rPr lang="en-US" dirty="0" err="1"/>
              <a:t>Abadee</a:t>
            </a:r>
            <a:r>
              <a:rPr lang="en-US" dirty="0"/>
              <a:t> DCJ) applied </a:t>
            </a:r>
            <a:r>
              <a:rPr lang="en-US" i="1" dirty="0"/>
              <a:t>Baker-Morrison </a:t>
            </a:r>
            <a:r>
              <a:rPr lang="en-US" dirty="0"/>
              <a:t>found the claim was statute barred. Court of Appeal applied it also. Decision was upheld unanimously on appeal.</a:t>
            </a:r>
          </a:p>
        </p:txBody>
      </p:sp>
    </p:spTree>
    <p:extLst>
      <p:ext uri="{BB962C8B-B14F-4D97-AF65-F5344CB8AC3E}">
        <p14:creationId xmlns:p14="http://schemas.microsoft.com/office/powerpoint/2010/main" val="3516417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2557A-A9F6-4E46-BCBE-9ED701F61910}"/>
              </a:ext>
            </a:extLst>
          </p:cNvPr>
          <p:cNvSpPr>
            <a:spLocks noGrp="1"/>
          </p:cNvSpPr>
          <p:nvPr>
            <p:ph type="title"/>
          </p:nvPr>
        </p:nvSpPr>
        <p:spPr/>
        <p:txBody>
          <a:bodyPr/>
          <a:lstStyle/>
          <a:p>
            <a:r>
              <a:rPr lang="en-US" dirty="0"/>
              <a:t>DUTY of CARE – Practical guidance</a:t>
            </a:r>
          </a:p>
        </p:txBody>
      </p:sp>
      <p:sp>
        <p:nvSpPr>
          <p:cNvPr id="3" name="Content Placeholder 2">
            <a:extLst>
              <a:ext uri="{FF2B5EF4-FFF2-40B4-BE49-F238E27FC236}">
                <a16:creationId xmlns:a16="http://schemas.microsoft.com/office/drawing/2014/main" id="{0DB97FEE-4B06-3F4E-BB5D-5DE38485CA70}"/>
              </a:ext>
            </a:extLst>
          </p:cNvPr>
          <p:cNvSpPr>
            <a:spLocks noGrp="1"/>
          </p:cNvSpPr>
          <p:nvPr>
            <p:ph idx="1"/>
          </p:nvPr>
        </p:nvSpPr>
        <p:spPr/>
        <p:txBody>
          <a:bodyPr>
            <a:normAutofit lnSpcReduction="10000"/>
          </a:bodyPr>
          <a:lstStyle/>
          <a:p>
            <a:r>
              <a:rPr lang="en-US" b="1" u="sng" dirty="0"/>
              <a:t>First, </a:t>
            </a:r>
            <a:r>
              <a:rPr lang="en-US" dirty="0"/>
              <a:t>plead the duty. It is a must;</a:t>
            </a:r>
          </a:p>
          <a:p>
            <a:r>
              <a:rPr lang="en-US" b="1" u="sng" dirty="0"/>
              <a:t>Second</a:t>
            </a:r>
            <a:r>
              <a:rPr lang="en-US" dirty="0"/>
              <a:t>, you ought to plead the nature and scope of the duty;</a:t>
            </a:r>
          </a:p>
          <a:p>
            <a:r>
              <a:rPr lang="en-US" b="1" u="sng" dirty="0"/>
              <a:t>Third</a:t>
            </a:r>
            <a:r>
              <a:rPr lang="en-US" dirty="0"/>
              <a:t>, thought should be given to what facts give rise to the duty including the nature and scope of the duty. </a:t>
            </a:r>
          </a:p>
          <a:p>
            <a:r>
              <a:rPr lang="en-US" dirty="0"/>
              <a:t>Those facts should be pleaded specifically and separately so that the defendant has to plead to each material fact.</a:t>
            </a:r>
          </a:p>
          <a:p>
            <a:r>
              <a:rPr lang="en-US" dirty="0"/>
              <a:t>Avoid defined terms – it makes a denial much easier if the paragraph in which the definition is given is denied.</a:t>
            </a:r>
          </a:p>
        </p:txBody>
      </p:sp>
    </p:spTree>
    <p:extLst>
      <p:ext uri="{BB962C8B-B14F-4D97-AF65-F5344CB8AC3E}">
        <p14:creationId xmlns:p14="http://schemas.microsoft.com/office/powerpoint/2010/main" val="727134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84BDF-0324-FA47-8F34-C55D8F97B4B7}"/>
              </a:ext>
            </a:extLst>
          </p:cNvPr>
          <p:cNvSpPr>
            <a:spLocks noGrp="1"/>
          </p:cNvSpPr>
          <p:nvPr>
            <p:ph type="title"/>
          </p:nvPr>
        </p:nvSpPr>
        <p:spPr/>
        <p:txBody>
          <a:bodyPr/>
          <a:lstStyle/>
          <a:p>
            <a:r>
              <a:rPr lang="en-US" i="1" dirty="0"/>
              <a:t>Civil Liability ACT 2002 </a:t>
            </a:r>
            <a:r>
              <a:rPr lang="en-US" dirty="0"/>
              <a:t>- Section 5B</a:t>
            </a:r>
          </a:p>
        </p:txBody>
      </p:sp>
      <p:sp>
        <p:nvSpPr>
          <p:cNvPr id="3" name="Content Placeholder 2">
            <a:extLst>
              <a:ext uri="{FF2B5EF4-FFF2-40B4-BE49-F238E27FC236}">
                <a16:creationId xmlns:a16="http://schemas.microsoft.com/office/drawing/2014/main" id="{B6C33DBB-49A4-FB4E-8DE3-38B67A38660C}"/>
              </a:ext>
            </a:extLst>
          </p:cNvPr>
          <p:cNvSpPr>
            <a:spLocks noGrp="1"/>
          </p:cNvSpPr>
          <p:nvPr>
            <p:ph idx="1"/>
          </p:nvPr>
        </p:nvSpPr>
        <p:spPr/>
        <p:txBody>
          <a:bodyPr>
            <a:normAutofit fontScale="70000" lnSpcReduction="20000"/>
          </a:bodyPr>
          <a:lstStyle/>
          <a:p>
            <a:pPr marL="0" indent="0">
              <a:buNone/>
            </a:pPr>
            <a:r>
              <a:rPr lang="en-AU" b="1" dirty="0"/>
              <a:t>General Principles</a:t>
            </a:r>
          </a:p>
          <a:p>
            <a:pPr marL="0" indent="0">
              <a:buNone/>
            </a:pPr>
            <a:r>
              <a:rPr lang="en-AU" dirty="0"/>
              <a:t>(1)  A person is not negligent in failing to take precautions against a risk of harm unless—</a:t>
            </a:r>
          </a:p>
          <a:p>
            <a:pPr marL="0" indent="0">
              <a:buNone/>
            </a:pPr>
            <a:r>
              <a:rPr lang="en-AU" dirty="0"/>
              <a:t>	(a)  the risk was foreseeable (that is, it is a risk of which the person knew or ought to have known), and</a:t>
            </a:r>
          </a:p>
          <a:p>
            <a:pPr marL="0" indent="0">
              <a:buNone/>
            </a:pPr>
            <a:r>
              <a:rPr lang="en-AU" dirty="0"/>
              <a:t>	(b)  the risk was not insignificant, and</a:t>
            </a:r>
          </a:p>
          <a:p>
            <a:pPr marL="0" indent="0">
              <a:buNone/>
            </a:pPr>
            <a:r>
              <a:rPr lang="en-AU" dirty="0"/>
              <a:t>	(c)  in the circumstances, a reasonable person in the person’s position would have taken those precautions.</a:t>
            </a:r>
          </a:p>
          <a:p>
            <a:pPr marL="0" indent="0">
              <a:buNone/>
            </a:pPr>
            <a:r>
              <a:rPr lang="en-AU" dirty="0"/>
              <a:t>(2)  In determining whether a reasonable person would have taken precautions against a risk of harm, the court is to consider the following (amongst other relevant things)—(a)  the probability that the harm would occur if care were not taken,</a:t>
            </a:r>
          </a:p>
          <a:p>
            <a:pPr marL="0" indent="0">
              <a:buNone/>
            </a:pPr>
            <a:r>
              <a:rPr lang="en-AU" dirty="0"/>
              <a:t>	(b)  the likely seriousness of the harm,</a:t>
            </a:r>
          </a:p>
          <a:p>
            <a:pPr marL="0" indent="0">
              <a:buNone/>
            </a:pPr>
            <a:r>
              <a:rPr lang="en-AU" dirty="0"/>
              <a:t>	(c)  the burden of taking precautions to avoid the risk of harm,</a:t>
            </a:r>
          </a:p>
          <a:p>
            <a:pPr marL="0" indent="0">
              <a:buNone/>
            </a:pPr>
            <a:r>
              <a:rPr lang="en-AU" dirty="0"/>
              <a:t>	(d)  the social utility of the activity that creates the risk of harm.</a:t>
            </a:r>
          </a:p>
          <a:p>
            <a:endParaRPr lang="en-US" dirty="0"/>
          </a:p>
        </p:txBody>
      </p:sp>
    </p:spTree>
    <p:extLst>
      <p:ext uri="{BB962C8B-B14F-4D97-AF65-F5344CB8AC3E}">
        <p14:creationId xmlns:p14="http://schemas.microsoft.com/office/powerpoint/2010/main" val="1208797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24BCA-039D-9A48-9EF1-C063DB08CEA5}"/>
              </a:ext>
            </a:extLst>
          </p:cNvPr>
          <p:cNvSpPr>
            <a:spLocks noGrp="1"/>
          </p:cNvSpPr>
          <p:nvPr>
            <p:ph type="title"/>
          </p:nvPr>
        </p:nvSpPr>
        <p:spPr/>
        <p:txBody>
          <a:bodyPr/>
          <a:lstStyle/>
          <a:p>
            <a:r>
              <a:rPr lang="en-US" i="1" dirty="0"/>
              <a:t>Civil Liability ACT 2002 </a:t>
            </a:r>
            <a:r>
              <a:rPr lang="en-US" dirty="0"/>
              <a:t>- Section 5C</a:t>
            </a:r>
          </a:p>
        </p:txBody>
      </p:sp>
      <p:sp>
        <p:nvSpPr>
          <p:cNvPr id="3" name="Content Placeholder 2">
            <a:extLst>
              <a:ext uri="{FF2B5EF4-FFF2-40B4-BE49-F238E27FC236}">
                <a16:creationId xmlns:a16="http://schemas.microsoft.com/office/drawing/2014/main" id="{F049E8A7-8381-1045-9DF8-4909CF04040C}"/>
              </a:ext>
            </a:extLst>
          </p:cNvPr>
          <p:cNvSpPr>
            <a:spLocks noGrp="1"/>
          </p:cNvSpPr>
          <p:nvPr>
            <p:ph idx="1"/>
          </p:nvPr>
        </p:nvSpPr>
        <p:spPr/>
        <p:txBody>
          <a:bodyPr>
            <a:normAutofit fontScale="85000" lnSpcReduction="10000"/>
          </a:bodyPr>
          <a:lstStyle/>
          <a:p>
            <a:pPr marL="0" indent="0">
              <a:buNone/>
            </a:pPr>
            <a:r>
              <a:rPr lang="en-AU" b="1" dirty="0"/>
              <a:t>Other Principles</a:t>
            </a:r>
          </a:p>
          <a:p>
            <a:pPr marL="0" indent="0">
              <a:buNone/>
            </a:pPr>
            <a:r>
              <a:rPr lang="en-AU" dirty="0"/>
              <a:t>In proceedings relating to liability for negligence—</a:t>
            </a:r>
          </a:p>
          <a:p>
            <a:pPr marL="0" indent="0">
              <a:buNone/>
            </a:pPr>
            <a:r>
              <a:rPr lang="en-AU" dirty="0"/>
              <a:t>	(a)  the burden of taking precautions to avoid a risk of harm includes the burden of 	taking precautions to avoid similar risks of harm for which the person may be responsible, and</a:t>
            </a:r>
          </a:p>
          <a:p>
            <a:pPr marL="0" indent="0">
              <a:buNone/>
            </a:pPr>
            <a:r>
              <a:rPr lang="en-AU" dirty="0"/>
              <a:t>	(b)  the fact that a risk of harm could have been avoided by doing something in a different way 	does not of itself give rise to or affect liability for the way in which the thing was done, and</a:t>
            </a:r>
          </a:p>
          <a:p>
            <a:pPr marL="0" indent="0">
              <a:buNone/>
            </a:pPr>
            <a:r>
              <a:rPr lang="en-AU" dirty="0"/>
              <a:t>	(c)  the subsequent taking of action that would (had the action been taken earlier) have avoided a 	risk of harm does not of itself give rise to or affect liability in respect of the risk and does not of 	itself constitute an admission of liability in connection with the risk.</a:t>
            </a:r>
          </a:p>
          <a:p>
            <a:endParaRPr lang="en-US" dirty="0"/>
          </a:p>
        </p:txBody>
      </p:sp>
    </p:spTree>
    <p:extLst>
      <p:ext uri="{BB962C8B-B14F-4D97-AF65-F5344CB8AC3E}">
        <p14:creationId xmlns:p14="http://schemas.microsoft.com/office/powerpoint/2010/main" val="2718213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C318B-1BA2-C640-B46D-3F310C2F84D1}"/>
              </a:ext>
            </a:extLst>
          </p:cNvPr>
          <p:cNvSpPr>
            <a:spLocks noGrp="1"/>
          </p:cNvSpPr>
          <p:nvPr>
            <p:ph type="title"/>
          </p:nvPr>
        </p:nvSpPr>
        <p:spPr/>
        <p:txBody>
          <a:bodyPr/>
          <a:lstStyle/>
          <a:p>
            <a:r>
              <a:rPr lang="en-US" dirty="0"/>
              <a:t>RISK of HARM - </a:t>
            </a:r>
            <a:r>
              <a:rPr lang="en-US" i="1" dirty="0" err="1"/>
              <a:t>Garzo</a:t>
            </a:r>
            <a:endParaRPr lang="en-US" dirty="0"/>
          </a:p>
        </p:txBody>
      </p:sp>
      <p:sp>
        <p:nvSpPr>
          <p:cNvPr id="3" name="Content Placeholder 2">
            <a:extLst>
              <a:ext uri="{FF2B5EF4-FFF2-40B4-BE49-F238E27FC236}">
                <a16:creationId xmlns:a16="http://schemas.microsoft.com/office/drawing/2014/main" id="{A31F6DC7-6835-EB40-A2BA-658859705887}"/>
              </a:ext>
            </a:extLst>
          </p:cNvPr>
          <p:cNvSpPr>
            <a:spLocks noGrp="1"/>
          </p:cNvSpPr>
          <p:nvPr>
            <p:ph idx="1"/>
          </p:nvPr>
        </p:nvSpPr>
        <p:spPr/>
        <p:txBody>
          <a:bodyPr/>
          <a:lstStyle/>
          <a:p>
            <a:r>
              <a:rPr lang="en-US" i="1" dirty="0" err="1"/>
              <a:t>Garzo</a:t>
            </a:r>
            <a:r>
              <a:rPr lang="en-US" i="1" dirty="0"/>
              <a:t> v Liverpool/Campbelltown Christian School </a:t>
            </a:r>
            <a:r>
              <a:rPr lang="en-US" dirty="0"/>
              <a:t>[2012] NSWCA 151 per </a:t>
            </a:r>
            <a:r>
              <a:rPr lang="en-US" dirty="0" err="1"/>
              <a:t>Basten</a:t>
            </a:r>
            <a:r>
              <a:rPr lang="en-US" dirty="0"/>
              <a:t> JA at [7]:</a:t>
            </a:r>
          </a:p>
          <a:p>
            <a:pPr marL="457200" lvl="1" indent="0">
              <a:buNone/>
            </a:pPr>
            <a:r>
              <a:rPr lang="en-US" dirty="0"/>
              <a:t>	Section 5B of the </a:t>
            </a:r>
            <a:r>
              <a:rPr lang="en-US" i="1" dirty="0"/>
              <a:t>Civil Liability Act </a:t>
            </a:r>
            <a:r>
              <a:rPr lang="en-US" dirty="0"/>
              <a:t>2002 (NSW) requires identification of a risk of harm, 	against which a person has failed to take precautions. Given its context, the risk must be 	that which materialized in the case of the injured person seeking to claim in negligence. That 	is because s 5B is dealing with a breach of duty of care, being the duty of care owed by the 	defendant to the injured plaintiff.</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863083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C318B-1BA2-C640-B46D-3F310C2F84D1}"/>
              </a:ext>
            </a:extLst>
          </p:cNvPr>
          <p:cNvSpPr>
            <a:spLocks noGrp="1"/>
          </p:cNvSpPr>
          <p:nvPr>
            <p:ph type="title"/>
          </p:nvPr>
        </p:nvSpPr>
        <p:spPr/>
        <p:txBody>
          <a:bodyPr/>
          <a:lstStyle/>
          <a:p>
            <a:r>
              <a:rPr lang="en-US" dirty="0"/>
              <a:t>RISK of HARM - </a:t>
            </a:r>
            <a:r>
              <a:rPr lang="en-US" i="1" dirty="0" err="1"/>
              <a:t>Garzo</a:t>
            </a:r>
            <a:endParaRPr lang="en-US" dirty="0"/>
          </a:p>
        </p:txBody>
      </p:sp>
      <p:sp>
        <p:nvSpPr>
          <p:cNvPr id="3" name="Content Placeholder 2">
            <a:extLst>
              <a:ext uri="{FF2B5EF4-FFF2-40B4-BE49-F238E27FC236}">
                <a16:creationId xmlns:a16="http://schemas.microsoft.com/office/drawing/2014/main" id="{A31F6DC7-6835-EB40-A2BA-658859705887}"/>
              </a:ext>
            </a:extLst>
          </p:cNvPr>
          <p:cNvSpPr>
            <a:spLocks noGrp="1"/>
          </p:cNvSpPr>
          <p:nvPr>
            <p:ph idx="1"/>
          </p:nvPr>
        </p:nvSpPr>
        <p:spPr/>
        <p:txBody>
          <a:bodyPr/>
          <a:lstStyle/>
          <a:p>
            <a:r>
              <a:rPr lang="en-US" i="1" dirty="0" err="1"/>
              <a:t>Garzo</a:t>
            </a:r>
            <a:r>
              <a:rPr lang="en-US" i="1" dirty="0"/>
              <a:t> v Liverpool/Campbelltown Christian School </a:t>
            </a:r>
            <a:r>
              <a:rPr lang="en-US" dirty="0"/>
              <a:t>[2012] NSWCA 151 per Meagher JA at [22]:</a:t>
            </a:r>
          </a:p>
          <a:p>
            <a:pPr marL="457200" lvl="1" indent="0">
              <a:buNone/>
            </a:pPr>
            <a:r>
              <a:rPr lang="en-US" dirty="0"/>
              <a:t>	To address the questions and considerations in s5B, it is necessary to formulate the 	plaintiff’s claim in a way which takes account of the precautions which it is alleged should 	have been taken and identifies the risk or risks of harm which the plaintiff alleges 	eventuated and to which those precautions should have been directed. </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2052699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BFFCE-C59F-7D4D-BD07-03144E933954}"/>
              </a:ext>
            </a:extLst>
          </p:cNvPr>
          <p:cNvSpPr>
            <a:spLocks noGrp="1"/>
          </p:cNvSpPr>
          <p:nvPr>
            <p:ph type="title"/>
          </p:nvPr>
        </p:nvSpPr>
        <p:spPr/>
        <p:txBody>
          <a:bodyPr/>
          <a:lstStyle/>
          <a:p>
            <a:r>
              <a:rPr lang="en-US" dirty="0"/>
              <a:t>RISK of HARM - </a:t>
            </a:r>
            <a:r>
              <a:rPr lang="en-US" i="1" dirty="0"/>
              <a:t>Uniting</a:t>
            </a:r>
            <a:endParaRPr lang="en-US" dirty="0"/>
          </a:p>
        </p:txBody>
      </p:sp>
      <p:sp>
        <p:nvSpPr>
          <p:cNvPr id="3" name="Content Placeholder 2">
            <a:extLst>
              <a:ext uri="{FF2B5EF4-FFF2-40B4-BE49-F238E27FC236}">
                <a16:creationId xmlns:a16="http://schemas.microsoft.com/office/drawing/2014/main" id="{8DAF9A40-FC12-484E-875C-1EAFCC00FDA6}"/>
              </a:ext>
            </a:extLst>
          </p:cNvPr>
          <p:cNvSpPr>
            <a:spLocks noGrp="1"/>
          </p:cNvSpPr>
          <p:nvPr>
            <p:ph idx="1"/>
          </p:nvPr>
        </p:nvSpPr>
        <p:spPr/>
        <p:txBody>
          <a:bodyPr>
            <a:normAutofit/>
          </a:bodyPr>
          <a:lstStyle/>
          <a:p>
            <a:r>
              <a:rPr lang="en-US" i="1" dirty="0"/>
              <a:t>Uniting Church and Australia Property Trust (NSW) v Miller </a:t>
            </a:r>
            <a:r>
              <a:rPr lang="en-US" dirty="0"/>
              <a:t>[2015] NSWCA 320 per Leeming JA at [102]ff </a:t>
            </a:r>
            <a:r>
              <a:rPr lang="en-US" dirty="0" err="1"/>
              <a:t>recognised</a:t>
            </a:r>
            <a:r>
              <a:rPr lang="en-US" dirty="0"/>
              <a:t> it was essential to the determination of liability for failure to exercise reasonable care to identify the risk of harm and continued at [103]:</a:t>
            </a:r>
          </a:p>
          <a:p>
            <a:pPr marL="457200" lvl="1" indent="0">
              <a:buNone/>
            </a:pPr>
            <a:r>
              <a:rPr lang="en-US" dirty="0"/>
              <a:t>	“Risk and ‘risk of harm’ recur throughout Pt 1A of the [Civil Liability] Act, including in 	provisions which set out necessary elements of liability, such as s 5B. Other provisions, such 	as 5H (obvious risks) and 5I (inherent risks)… are not relevant to this appeal , but they 	illustrate, once again, </a:t>
            </a:r>
            <a:r>
              <a:rPr lang="en-US" u="sng" dirty="0"/>
              <a:t>that the legislation makes liability dependent upon the identification of </a:t>
            </a:r>
            <a:r>
              <a:rPr lang="en-US" dirty="0"/>
              <a:t>	</a:t>
            </a:r>
            <a:r>
              <a:rPr lang="en-US" u="sng" dirty="0"/>
              <a:t>the risk of harm.”</a:t>
            </a:r>
            <a:endParaRPr lang="en-US" dirty="0"/>
          </a:p>
          <a:p>
            <a:pPr marL="457200" lvl="1" indent="0">
              <a:buNone/>
            </a:pPr>
            <a:r>
              <a:rPr lang="en-US" dirty="0"/>
              <a:t>	</a:t>
            </a:r>
            <a:r>
              <a:rPr lang="en-US" u="sng" dirty="0"/>
              <a:t>(Emphasis Added)</a:t>
            </a:r>
          </a:p>
          <a:p>
            <a:pPr marL="457200" lvl="1" indent="0">
              <a:buNone/>
            </a:pPr>
            <a:endParaRPr lang="en-US" u="sng" dirty="0"/>
          </a:p>
        </p:txBody>
      </p:sp>
    </p:spTree>
    <p:extLst>
      <p:ext uri="{BB962C8B-B14F-4D97-AF65-F5344CB8AC3E}">
        <p14:creationId xmlns:p14="http://schemas.microsoft.com/office/powerpoint/2010/main" val="68290462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720</TotalTime>
  <Words>5840</Words>
  <Application>Microsoft Office PowerPoint</Application>
  <PresentationFormat>Widescreen</PresentationFormat>
  <Paragraphs>160</Paragraphs>
  <Slides>36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Gill Sans MT</vt:lpstr>
      <vt:lpstr>Gallery</vt:lpstr>
      <vt:lpstr>Anatomy of A Claim</vt:lpstr>
      <vt:lpstr>DUTY OF CARE</vt:lpstr>
      <vt:lpstr>DUTY OF CARE</vt:lpstr>
      <vt:lpstr>DUTY of CARE – Practical guidance</vt:lpstr>
      <vt:lpstr>Civil Liability ACT 2002 - Section 5B</vt:lpstr>
      <vt:lpstr>Civil Liability ACT 2002 - Section 5C</vt:lpstr>
      <vt:lpstr>RISK of HARM - Garzo</vt:lpstr>
      <vt:lpstr>RISK of HARM - Garzo</vt:lpstr>
      <vt:lpstr>RISK of HARM - Uniting</vt:lpstr>
      <vt:lpstr>Risk of HARM - Uniting</vt:lpstr>
      <vt:lpstr>Risk of HARM - Uniting</vt:lpstr>
      <vt:lpstr>RISK OF HARM – Menz  v  Wagga Wagga Show Society [2020] NSWCA 65</vt:lpstr>
      <vt:lpstr>RISK OF HARM – Practical Steps</vt:lpstr>
      <vt:lpstr>the risk was foreseeable</vt:lpstr>
      <vt:lpstr>The RISK was “Not Insignificant”</vt:lpstr>
      <vt:lpstr>A reasonable Person in the Position of the Defendant Would Have taken Precautions</vt:lpstr>
      <vt:lpstr>Civil Liability Act 2002 - section 5D  CAUSation</vt:lpstr>
      <vt:lpstr>Civil Liability Act 2002 - section 5E  Causation - ONUS</vt:lpstr>
      <vt:lpstr>Causation</vt:lpstr>
      <vt:lpstr>CAUSATION – ONUS &amp; EXPERT EVIDENCE</vt:lpstr>
      <vt:lpstr>CAUSATION – ONUS &amp; EXPERT EVIDENCE</vt:lpstr>
      <vt:lpstr>Causation - Practical Matters</vt:lpstr>
      <vt:lpstr>Hallmark Construction Pty Ltd v Brett Harford [2020] NSWCA 41 </vt:lpstr>
      <vt:lpstr>Hallmark Construction Pty Ltd v Brett Harford [2020] NSWCA 41 </vt:lpstr>
      <vt:lpstr>Hallmark Construction Pty Ltd v Brett Harford [2020] NSWCA 41 </vt:lpstr>
      <vt:lpstr>Menz v Wagga Wagga Show Society Inc [2020] NSWCA 65 </vt:lpstr>
      <vt:lpstr>Menz v Wagga Wagga Show Society Inc [2020] NSWCA 65 </vt:lpstr>
      <vt:lpstr>Menz v Wagga Wagga Show Society Inc [2020] NSWCA 65 </vt:lpstr>
      <vt:lpstr>Menz v Wagga Wagga Show Society Inc [2020] NSWCA 65 </vt:lpstr>
      <vt:lpstr>Bauer Media Pty Ltd v Khedrlarian [2020] NSWCA 288 </vt:lpstr>
      <vt:lpstr>Bauer Media Pty Ltd v Khedrlarian [2020] NSWCA 288 </vt:lpstr>
      <vt:lpstr>Tapp v Australian Bushmen’s Campdraft &amp; Rodeo Association Ltd [2020] NSWCA 263 </vt:lpstr>
      <vt:lpstr>Tapp v Australian Bushmen’s Campdraft &amp; Rodeo Association Ltd [2020] NSWCA 263 </vt:lpstr>
      <vt:lpstr>Davies  v  Whitehaven Coal Mining Limited [2020] NSWCA 219 </vt:lpstr>
      <vt:lpstr>Davies  v  Whitehaven Coal Mining Limited [2020] NSWCA 219 </vt:lpstr>
      <vt:lpstr>Best v ROSAMOND [2020] NSWCA 90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Anatomy of A Claim: Leading Cases Under the CLA and Recent Appellate Decisions</dc:title>
  <dc:creator>Chanel Gallen</dc:creator>
  <cp:lastModifiedBy>James Stephens</cp:lastModifiedBy>
  <cp:revision>34</cp:revision>
  <cp:lastPrinted>2021-03-04T21:35:23Z</cp:lastPrinted>
  <dcterms:created xsi:type="dcterms:W3CDTF">2021-03-04T09:25:40Z</dcterms:created>
  <dcterms:modified xsi:type="dcterms:W3CDTF">2021-03-04T21:38:13Z</dcterms:modified>
</cp:coreProperties>
</file>